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6" r:id="rId2"/>
    <p:sldId id="320" r:id="rId3"/>
    <p:sldId id="316" r:id="rId4"/>
    <p:sldId id="309" r:id="rId5"/>
    <p:sldId id="310" r:id="rId6"/>
    <p:sldId id="307" r:id="rId7"/>
    <p:sldId id="311" r:id="rId8"/>
    <p:sldId id="308" r:id="rId9"/>
    <p:sldId id="312" r:id="rId10"/>
    <p:sldId id="317" r:id="rId11"/>
    <p:sldId id="257" r:id="rId12"/>
    <p:sldId id="258" r:id="rId13"/>
    <p:sldId id="259" r:id="rId14"/>
    <p:sldId id="260" r:id="rId15"/>
    <p:sldId id="261" r:id="rId16"/>
    <p:sldId id="314" r:id="rId17"/>
    <p:sldId id="313" r:id="rId18"/>
    <p:sldId id="262" r:id="rId19"/>
    <p:sldId id="304" r:id="rId20"/>
    <p:sldId id="263" r:id="rId21"/>
    <p:sldId id="268" r:id="rId22"/>
    <p:sldId id="267" r:id="rId23"/>
    <p:sldId id="264" r:id="rId24"/>
    <p:sldId id="265" r:id="rId25"/>
    <p:sldId id="266" r:id="rId26"/>
    <p:sldId id="273" r:id="rId27"/>
    <p:sldId id="274" r:id="rId28"/>
    <p:sldId id="275" r:id="rId29"/>
    <p:sldId id="276" r:id="rId30"/>
    <p:sldId id="269" r:id="rId31"/>
    <p:sldId id="270" r:id="rId32"/>
    <p:sldId id="277" r:id="rId33"/>
    <p:sldId id="279" r:id="rId34"/>
    <p:sldId id="280" r:id="rId35"/>
    <p:sldId id="281" r:id="rId36"/>
    <p:sldId id="300" r:id="rId37"/>
    <p:sldId id="301" r:id="rId38"/>
    <p:sldId id="302" r:id="rId39"/>
    <p:sldId id="282" r:id="rId40"/>
    <p:sldId id="283" r:id="rId41"/>
    <p:sldId id="284" r:id="rId42"/>
    <p:sldId id="287" r:id="rId43"/>
    <p:sldId id="285" r:id="rId44"/>
    <p:sldId id="286" r:id="rId45"/>
    <p:sldId id="288" r:id="rId46"/>
    <p:sldId id="293" r:id="rId47"/>
    <p:sldId id="299" r:id="rId48"/>
    <p:sldId id="294" r:id="rId49"/>
    <p:sldId id="295" r:id="rId50"/>
    <p:sldId id="296" r:id="rId51"/>
    <p:sldId id="297" r:id="rId52"/>
    <p:sldId id="303" r:id="rId53"/>
    <p:sldId id="298"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65" autoAdjust="0"/>
    <p:restoredTop sz="82344" autoAdjust="0"/>
  </p:normalViewPr>
  <p:slideViewPr>
    <p:cSldViewPr snapToGrid="0" snapToObjects="1">
      <p:cViewPr varScale="1">
        <p:scale>
          <a:sx n="92" d="100"/>
          <a:sy n="92" d="100"/>
        </p:scale>
        <p:origin x="1376" y="184"/>
      </p:cViewPr>
      <p:guideLst>
        <p:guide orient="horz" pos="2160"/>
        <p:guide pos="2880"/>
      </p:guideLst>
    </p:cSldViewPr>
  </p:slideViewPr>
  <p:outlineViewPr>
    <p:cViewPr>
      <p:scale>
        <a:sx n="33" d="100"/>
        <a:sy n="33" d="100"/>
      </p:scale>
      <p:origin x="0" y="1552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CFDBD4-80BD-D44A-9EA0-6E65FAD636C7}" type="datetimeFigureOut">
              <a:rPr lang="en-US" smtClean="0"/>
              <a:t>9/30/20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E5BBFE-4D4E-E446-B3D3-11B388820C45}" type="slidenum">
              <a:rPr lang="en-US" smtClean="0"/>
              <a:t>‹#›</a:t>
            </a:fld>
            <a:endParaRPr lang="en-US"/>
          </a:p>
        </p:txBody>
      </p:sp>
    </p:spTree>
    <p:extLst>
      <p:ext uri="{BB962C8B-B14F-4D97-AF65-F5344CB8AC3E}">
        <p14:creationId xmlns:p14="http://schemas.microsoft.com/office/powerpoint/2010/main" val="5781333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E5BBFE-4D4E-E446-B3D3-11B388820C45}" type="slidenum">
              <a:rPr lang="en-US" smtClean="0"/>
              <a:t>1</a:t>
            </a:fld>
            <a:endParaRPr lang="en-US"/>
          </a:p>
        </p:txBody>
      </p:sp>
    </p:spTree>
    <p:extLst>
      <p:ext uri="{BB962C8B-B14F-4D97-AF65-F5344CB8AC3E}">
        <p14:creationId xmlns:p14="http://schemas.microsoft.com/office/powerpoint/2010/main" val="1980007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30</a:t>
            </a:fld>
            <a:endParaRPr lang="en-US"/>
          </a:p>
        </p:txBody>
      </p:sp>
    </p:spTree>
    <p:extLst>
      <p:ext uri="{BB962C8B-B14F-4D97-AF65-F5344CB8AC3E}">
        <p14:creationId xmlns:p14="http://schemas.microsoft.com/office/powerpoint/2010/main" val="2242858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what I call an isolated or stranded quotation. Reflect for a moment on what makes it problematic. When you compose your essays for Lit </a:t>
            </a:r>
            <a:r>
              <a:rPr lang="en-US" sz="1200" kern="1200" dirty="0" err="1">
                <a:solidFill>
                  <a:schemeClr val="tx1"/>
                </a:solidFill>
                <a:effectLst/>
                <a:latin typeface="+mn-lt"/>
                <a:ea typeface="+mn-ea"/>
                <a:cs typeface="+mn-cs"/>
              </a:rPr>
              <a:t>Trad</a:t>
            </a:r>
            <a:r>
              <a:rPr lang="en-US" sz="1200" kern="1200" dirty="0">
                <a:solidFill>
                  <a:schemeClr val="tx1"/>
                </a:solidFill>
                <a:effectLst/>
                <a:latin typeface="+mn-lt"/>
                <a:ea typeface="+mn-ea"/>
                <a:cs typeface="+mn-cs"/>
              </a:rPr>
              <a:t> I or Phil and Eth or whatever, you no doubt think of the text from the perspective of a writer. But imagine now—as you always should when you’re writing—how it looks to a reader.</a:t>
            </a:r>
          </a:p>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32</a:t>
            </a:fld>
            <a:endParaRPr lang="en-US"/>
          </a:p>
        </p:txBody>
      </p:sp>
    </p:spTree>
    <p:extLst>
      <p:ext uri="{BB962C8B-B14F-4D97-AF65-F5344CB8AC3E}">
        <p14:creationId xmlns:p14="http://schemas.microsoft.com/office/powerpoint/2010/main" val="1089090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Sentence 1 is a claim about Odysseus.</a:t>
            </a:r>
            <a:r>
              <a:rPr lang="en-US" sz="1200" kern="1200" baseline="0" dirty="0">
                <a:solidFill>
                  <a:schemeClr val="tx1"/>
                </a:solidFill>
                <a:effectLst/>
                <a:latin typeface="+mn-lt"/>
                <a:ea typeface="+mn-ea"/>
                <a:cs typeface="+mn-cs"/>
              </a:rPr>
              <a:t> I</a:t>
            </a:r>
            <a:r>
              <a:rPr lang="en-US" sz="1200" kern="1200" dirty="0">
                <a:solidFill>
                  <a:schemeClr val="tx1"/>
                </a:solidFill>
                <a:effectLst/>
                <a:latin typeface="+mn-lt"/>
                <a:ea typeface="+mn-ea"/>
                <a:cs typeface="+mn-cs"/>
              </a:rPr>
              <a:t>t finds fault with his behavior:</a:t>
            </a:r>
            <a:r>
              <a:rPr lang="en-US" sz="1200" kern="1200" baseline="0" dirty="0">
                <a:solidFill>
                  <a:schemeClr val="tx1"/>
                </a:solidFill>
                <a:effectLst/>
                <a:latin typeface="+mn-lt"/>
                <a:ea typeface="+mn-ea"/>
                <a:cs typeface="+mn-cs"/>
              </a:rPr>
              <a:t> h</a:t>
            </a:r>
            <a:r>
              <a:rPr lang="en-US" sz="1200" kern="1200" dirty="0">
                <a:solidFill>
                  <a:schemeClr val="tx1"/>
                </a:solidFill>
                <a:effectLst/>
                <a:latin typeface="+mn-lt"/>
                <a:ea typeface="+mn-ea"/>
                <a:cs typeface="+mn-cs"/>
              </a:rPr>
              <a:t>e’s prideful and stupid.</a:t>
            </a:r>
            <a:r>
              <a:rPr lang="en-US" sz="1200" kern="1200" baseline="0" dirty="0">
                <a:solidFill>
                  <a:schemeClr val="tx1"/>
                </a:solidFill>
                <a:effectLst/>
                <a:latin typeface="+mn-lt"/>
                <a:ea typeface="+mn-ea"/>
                <a:cs typeface="+mn-cs"/>
              </a:rPr>
              <a:t> Sentence 1 also offers evidence of his pride and stupidity: </a:t>
            </a:r>
            <a:r>
              <a:rPr lang="en-US" sz="1200" kern="1200" dirty="0">
                <a:solidFill>
                  <a:schemeClr val="tx1"/>
                </a:solidFill>
                <a:effectLst/>
                <a:latin typeface="+mn-lt"/>
                <a:ea typeface="+mn-ea"/>
                <a:cs typeface="+mn-cs"/>
              </a:rPr>
              <a:t>he discloses his name. </a:t>
            </a:r>
          </a:p>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33</a:t>
            </a:fld>
            <a:endParaRPr lang="en-US"/>
          </a:p>
        </p:txBody>
      </p:sp>
    </p:spTree>
    <p:extLst>
      <p:ext uri="{BB962C8B-B14F-4D97-AF65-F5344CB8AC3E}">
        <p14:creationId xmlns:p14="http://schemas.microsoft.com/office/powerpoint/2010/main" val="1089090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Sentence 2 relates </a:t>
            </a:r>
            <a:r>
              <a:rPr lang="en-US" sz="1200" kern="1200" dirty="0" err="1">
                <a:solidFill>
                  <a:schemeClr val="tx1"/>
                </a:solidFill>
                <a:effectLst/>
                <a:latin typeface="+mn-lt"/>
                <a:ea typeface="+mn-ea"/>
                <a:cs typeface="+mn-cs"/>
              </a:rPr>
              <a:t>Polyphemos</a:t>
            </a:r>
            <a:r>
              <a:rPr lang="en-US" sz="1200" kern="1200" dirty="0">
                <a:solidFill>
                  <a:schemeClr val="tx1"/>
                </a:solidFill>
                <a:effectLst/>
                <a:latin typeface="+mn-lt"/>
                <a:ea typeface="+mn-ea"/>
                <a:cs typeface="+mn-cs"/>
              </a:rPr>
              <a:t> to Poseidon but is again a claim about Odysseus: he didn’t know that the one was the other’s son. </a:t>
            </a:r>
          </a:p>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34</a:t>
            </a:fld>
            <a:endParaRPr lang="en-US"/>
          </a:p>
        </p:txBody>
      </p:sp>
    </p:spTree>
    <p:extLst>
      <p:ext uri="{BB962C8B-B14F-4D97-AF65-F5344CB8AC3E}">
        <p14:creationId xmlns:p14="http://schemas.microsoft.com/office/powerpoint/2010/main" val="1089090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Sentence 3 is a long, isolated quotation. One is confronted by its outer boundary, the first quotation mark, and one guesses and hopes as one enters. It would be helpful to know several things before reading the quotation:</a:t>
            </a:r>
          </a:p>
          <a:p>
            <a:r>
              <a:rPr lang="en-US" sz="1200" kern="1200" dirty="0">
                <a:solidFill>
                  <a:schemeClr val="tx1"/>
                </a:solidFill>
                <a:effectLst/>
                <a:latin typeface="+mn-lt"/>
                <a:ea typeface="+mn-ea"/>
                <a:cs typeface="+mn-cs"/>
              </a:rPr>
              <a:t> </a:t>
            </a:r>
          </a:p>
          <a:p>
            <a:pPr marL="628650" lvl="1" indent="-171450">
              <a:buFont typeface="Arial"/>
              <a:buChar char="•"/>
            </a:pPr>
            <a:r>
              <a:rPr lang="en-US" sz="1200" kern="1200" dirty="0">
                <a:solidFill>
                  <a:schemeClr val="tx1"/>
                </a:solidFill>
                <a:effectLst/>
                <a:latin typeface="+mn-lt"/>
                <a:ea typeface="+mn-ea"/>
                <a:cs typeface="+mn-cs"/>
              </a:rPr>
              <a:t>whose is it? who is speaking?</a:t>
            </a:r>
          </a:p>
          <a:p>
            <a:pPr marL="628650" lvl="1" indent="-171450">
              <a:buFont typeface="Arial"/>
              <a:buChar char="•"/>
            </a:pPr>
            <a:r>
              <a:rPr lang="en-US" sz="1200" kern="1200" dirty="0">
                <a:solidFill>
                  <a:schemeClr val="tx1"/>
                </a:solidFill>
                <a:effectLst/>
                <a:latin typeface="+mn-lt"/>
                <a:ea typeface="+mn-ea"/>
                <a:cs typeface="+mn-cs"/>
              </a:rPr>
              <a:t>what am I looking for inside?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Here we are given no indication of the latter. We come to the quote as to a cave entrance without identifying signage, the only implication being: you’ll find something of significance in here. (Enter at your own risk.) If we knew who was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speaking, we’d have a better sense of what we might be looking for.</a:t>
            </a:r>
          </a:p>
        </p:txBody>
      </p:sp>
      <p:sp>
        <p:nvSpPr>
          <p:cNvPr id="4" name="Slide Number Placeholder 3"/>
          <p:cNvSpPr>
            <a:spLocks noGrp="1"/>
          </p:cNvSpPr>
          <p:nvPr>
            <p:ph type="sldNum" sz="quarter" idx="10"/>
          </p:nvPr>
        </p:nvSpPr>
        <p:spPr/>
        <p:txBody>
          <a:bodyPr/>
          <a:lstStyle/>
          <a:p>
            <a:fld id="{77E5BBFE-4D4E-E446-B3D3-11B388820C45}" type="slidenum">
              <a:rPr lang="en-US" smtClean="0"/>
              <a:t>35</a:t>
            </a:fld>
            <a:endParaRPr lang="en-US"/>
          </a:p>
        </p:txBody>
      </p:sp>
    </p:spTree>
    <p:extLst>
      <p:ext uri="{BB962C8B-B14F-4D97-AF65-F5344CB8AC3E}">
        <p14:creationId xmlns:p14="http://schemas.microsoft.com/office/powerpoint/2010/main" val="1089090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Here, because the subject of the previous two sentences has been Odysseus, one might reasonably guess that the quotation is spoken by him. But one would be wrong!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Any</a:t>
            </a:r>
            <a:r>
              <a:rPr lang="en-US" sz="1200" kern="1200" baseline="0" dirty="0">
                <a:solidFill>
                  <a:schemeClr val="tx1"/>
                </a:solidFill>
                <a:effectLst/>
                <a:latin typeface="+mn-lt"/>
                <a:ea typeface="+mn-ea"/>
                <a:cs typeface="+mn-cs"/>
              </a:rPr>
              <a:t> reader</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familiar with </a:t>
            </a:r>
            <a:r>
              <a:rPr lang="en-US" sz="1200" i="1" kern="1200" baseline="0" dirty="0">
                <a:solidFill>
                  <a:schemeClr val="tx1"/>
                </a:solidFill>
                <a:effectLst/>
                <a:latin typeface="+mn-lt"/>
                <a:ea typeface="+mn-ea"/>
                <a:cs typeface="+mn-cs"/>
              </a:rPr>
              <a:t>The Odyssey</a:t>
            </a:r>
            <a:r>
              <a:rPr lang="en-US" sz="1200" i="0" kern="1200" baseline="0" dirty="0">
                <a:solidFill>
                  <a:schemeClr val="tx1"/>
                </a:solidFill>
                <a:effectLst/>
                <a:latin typeface="+mn-lt"/>
                <a:ea typeface="+mn-ea"/>
                <a:cs typeface="+mn-cs"/>
              </a:rPr>
              <a:t> will figure out quite readily that the speaker is </a:t>
            </a:r>
            <a:r>
              <a:rPr lang="en-US" sz="1200" i="0" kern="1200" baseline="0" dirty="0" err="1">
                <a:solidFill>
                  <a:schemeClr val="tx1"/>
                </a:solidFill>
                <a:effectLst/>
                <a:latin typeface="+mn-lt"/>
                <a:ea typeface="+mn-ea"/>
                <a:cs typeface="+mn-cs"/>
              </a:rPr>
              <a:t>Polyphemos</a:t>
            </a:r>
            <a:r>
              <a:rPr lang="en-US" sz="1200" i="0" kern="1200" baseline="0" dirty="0">
                <a:solidFill>
                  <a:schemeClr val="tx1"/>
                </a:solidFill>
                <a:effectLst/>
                <a:latin typeface="+mn-lt"/>
                <a:ea typeface="+mn-ea"/>
                <a:cs typeface="+mn-cs"/>
              </a:rPr>
              <a:t>, but to do such figuring should not be left to the reader. It is not the reader’s job. More important, because this would-be quoted evidence is hurled at the reader as a monolithic block, utterly detached from the interpretive claim it should support, the reader will certainly struggle to determine its import and may well founder—which is to say, give up.</a:t>
            </a:r>
            <a:endParaRPr lang="en-US"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By</a:t>
            </a:r>
            <a:r>
              <a:rPr lang="en-US" sz="1200" kern="1200" baseline="0" dirty="0">
                <a:solidFill>
                  <a:schemeClr val="tx1"/>
                </a:solidFill>
                <a:effectLst/>
                <a:latin typeface="+mn-lt"/>
                <a:ea typeface="+mn-ea"/>
                <a:cs typeface="+mn-cs"/>
              </a:rPr>
              <a:t> isolating the quotation, the author of this argument forfeits some of the same benefits that the Cyclopes forfeit by leading solitary lives without cultivation. Just as a good Greek should be hospitable to strangers, you as a writer should make your arguments hospitable to readers. This is an opportunity to transition to my fourth and most important point.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7E5BBFE-4D4E-E446-B3D3-11B388820C45}" type="slidenum">
              <a:rPr lang="en-US" smtClean="0"/>
              <a:t>39</a:t>
            </a:fld>
            <a:endParaRPr lang="en-US"/>
          </a:p>
        </p:txBody>
      </p:sp>
    </p:spTree>
    <p:extLst>
      <p:ext uri="{BB962C8B-B14F-4D97-AF65-F5344CB8AC3E}">
        <p14:creationId xmlns:p14="http://schemas.microsoft.com/office/powerpoint/2010/main" val="1089090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Transition: Since we’re talking</a:t>
            </a:r>
            <a:r>
              <a:rPr lang="en-US" baseline="0" dirty="0"/>
              <a:t> about </a:t>
            </a:r>
            <a:r>
              <a:rPr lang="en-US" i="1" baseline="0" dirty="0"/>
              <a:t>embedded</a:t>
            </a:r>
            <a:r>
              <a:rPr lang="en-US" i="0" u="none" baseline="0" dirty="0"/>
              <a:t> quotations, let’s work on an exemplary series of interpretive sentences regarding Penelope and Odysseus’ playful discussion of their matrimonial bed.</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45</a:t>
            </a:fld>
            <a:endParaRPr lang="en-US"/>
          </a:p>
        </p:txBody>
      </p:sp>
    </p:spTree>
    <p:extLst>
      <p:ext uri="{BB962C8B-B14F-4D97-AF65-F5344CB8AC3E}">
        <p14:creationId xmlns:p14="http://schemas.microsoft.com/office/powerpoint/2010/main" val="1173125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46</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that</a:t>
            </a:r>
            <a:r>
              <a:rPr lang="en-US" baseline="0" dirty="0"/>
              <a:t> colon as a shotgun wedding.</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47</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48</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E5BBFE-4D4E-E446-B3D3-11B388820C45}" type="slidenum">
              <a:rPr lang="en-US" smtClean="0"/>
              <a:t>2</a:t>
            </a:fld>
            <a:endParaRPr lang="en-US"/>
          </a:p>
        </p:txBody>
      </p:sp>
    </p:spTree>
    <p:extLst>
      <p:ext uri="{BB962C8B-B14F-4D97-AF65-F5344CB8AC3E}">
        <p14:creationId xmlns:p14="http://schemas.microsoft.com/office/powerpoint/2010/main" val="3667637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49</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Earlier I offered some negative examples. Here I want</a:t>
            </a:r>
            <a:r>
              <a:rPr lang="en-US" baseline="0" dirty="0"/>
              <a:t> to provide a range of positive examples that </a:t>
            </a:r>
            <a:r>
              <a:rPr lang="en-US" baseline="0"/>
              <a:t>will improve as we go. </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50</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Earlier I offered some negative examples. Here I want</a:t>
            </a:r>
            <a:r>
              <a:rPr lang="en-US" baseline="0" dirty="0"/>
              <a:t> to provide a range of positive examples that </a:t>
            </a:r>
            <a:r>
              <a:rPr lang="en-US" baseline="0"/>
              <a:t>will improve as we go. </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51</a:t>
            </a:fld>
            <a:endParaRPr lang="en-US"/>
          </a:p>
        </p:txBody>
      </p:sp>
    </p:spTree>
    <p:extLst>
      <p:ext uri="{BB962C8B-B14F-4D97-AF65-F5344CB8AC3E}">
        <p14:creationId xmlns:p14="http://schemas.microsoft.com/office/powerpoint/2010/main" val="113800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52</a:t>
            </a:fld>
            <a:endParaRPr lang="en-US"/>
          </a:p>
        </p:txBody>
      </p:sp>
    </p:spTree>
    <p:extLst>
      <p:ext uri="{BB962C8B-B14F-4D97-AF65-F5344CB8AC3E}">
        <p14:creationId xmlns:p14="http://schemas.microsoft.com/office/powerpoint/2010/main" val="11405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23</a:t>
            </a:fld>
            <a:endParaRPr lang="en-US"/>
          </a:p>
        </p:txBody>
      </p:sp>
    </p:spTree>
    <p:extLst>
      <p:ext uri="{BB962C8B-B14F-4D97-AF65-F5344CB8AC3E}">
        <p14:creationId xmlns:p14="http://schemas.microsoft.com/office/powerpoint/2010/main" val="1635330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one sets up the reader to expect that the quotations will offer evidence to support the claim regarding Odysseus’s emotional and physical restraint. But the fact that the Phaiakian girls are “young” and have “well-ordered hair” is irrelevant; nor is the fact that </a:t>
            </a:r>
            <a:r>
              <a:rPr lang="en-US" baseline="0" dirty="0" err="1"/>
              <a:t>Nausikaa</a:t>
            </a:r>
            <a:r>
              <a:rPr lang="en-US" baseline="0" dirty="0"/>
              <a:t> is the local king’s “only daughter.” These are incidental details that may flavor one’s prose but, unfortunately, here also serve as red herrings—distractions. </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24</a:t>
            </a:fld>
            <a:endParaRPr lang="en-US"/>
          </a:p>
        </p:txBody>
      </p:sp>
    </p:spTree>
    <p:extLst>
      <p:ext uri="{BB962C8B-B14F-4D97-AF65-F5344CB8AC3E}">
        <p14:creationId xmlns:p14="http://schemas.microsoft.com/office/powerpoint/2010/main" val="1635330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audience: If you wanted to direct my attention to a particular point of interest on the white board behind me—say, where a fly that I was trying to swat had landed—what would you do?</a:t>
            </a:r>
          </a:p>
          <a:p>
            <a:r>
              <a:rPr lang="en-US" baseline="0" dirty="0"/>
              <a:t>Answer: point.</a:t>
            </a:r>
          </a:p>
          <a:p>
            <a:r>
              <a:rPr lang="en-US" baseline="0" dirty="0"/>
              <a:t>So the follow-up questions is this: how does one point with a quotation? How does one direct the reader’s attention to the specific words that serve as evidence for a claim?</a:t>
            </a:r>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25</a:t>
            </a:fld>
            <a:endParaRPr lang="en-US"/>
          </a:p>
        </p:txBody>
      </p:sp>
    </p:spTree>
    <p:extLst>
      <p:ext uri="{BB962C8B-B14F-4D97-AF65-F5344CB8AC3E}">
        <p14:creationId xmlns:p14="http://schemas.microsoft.com/office/powerpoint/2010/main" val="3355696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26</a:t>
            </a:fld>
            <a:endParaRPr lang="en-US"/>
          </a:p>
        </p:txBody>
      </p:sp>
    </p:spTree>
    <p:extLst>
      <p:ext uri="{BB962C8B-B14F-4D97-AF65-F5344CB8AC3E}">
        <p14:creationId xmlns:p14="http://schemas.microsoft.com/office/powerpoint/2010/main" val="163533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27</a:t>
            </a:fld>
            <a:endParaRPr lang="en-US"/>
          </a:p>
        </p:txBody>
      </p:sp>
    </p:spTree>
    <p:extLst>
      <p:ext uri="{BB962C8B-B14F-4D97-AF65-F5344CB8AC3E}">
        <p14:creationId xmlns:p14="http://schemas.microsoft.com/office/powerpoint/2010/main" val="163533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28</a:t>
            </a:fld>
            <a:endParaRPr lang="en-US"/>
          </a:p>
        </p:txBody>
      </p:sp>
    </p:spTree>
    <p:extLst>
      <p:ext uri="{BB962C8B-B14F-4D97-AF65-F5344CB8AC3E}">
        <p14:creationId xmlns:p14="http://schemas.microsoft.com/office/powerpoint/2010/main" val="1635330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E5BBFE-4D4E-E446-B3D3-11B388820C45}" type="slidenum">
              <a:rPr lang="en-US" smtClean="0"/>
              <a:t>29</a:t>
            </a:fld>
            <a:endParaRPr lang="en-US"/>
          </a:p>
        </p:txBody>
      </p:sp>
    </p:spTree>
    <p:extLst>
      <p:ext uri="{BB962C8B-B14F-4D97-AF65-F5344CB8AC3E}">
        <p14:creationId xmlns:p14="http://schemas.microsoft.com/office/powerpoint/2010/main" val="1635330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9/30/20</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9/30/20</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9/30/20</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9/30/20</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9/30/20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9/30/20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9/30/20</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dallas.edu/constantin/academics/programs/english/_documents_audio/_colloquia_audio/102115_osborn_embeddedquotations.MP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4038600"/>
            <a:ext cx="6477000" cy="1828800"/>
          </a:xfrm>
        </p:spPr>
        <p:txBody>
          <a:bodyPr/>
          <a:lstStyle/>
          <a:p>
            <a:r>
              <a:rPr lang="en-US" dirty="0"/>
              <a:t>Embedding quotations</a:t>
            </a:r>
          </a:p>
        </p:txBody>
      </p:sp>
      <p:sp>
        <p:nvSpPr>
          <p:cNvPr id="3" name="Subtitle 2"/>
          <p:cNvSpPr>
            <a:spLocks noGrp="1"/>
          </p:cNvSpPr>
          <p:nvPr>
            <p:ph type="subTitle" idx="1"/>
          </p:nvPr>
        </p:nvSpPr>
        <p:spPr>
          <a:xfrm>
            <a:off x="2590800" y="6050037"/>
            <a:ext cx="6705600" cy="685800"/>
          </a:xfrm>
        </p:spPr>
        <p:txBody>
          <a:bodyPr/>
          <a:lstStyle/>
          <a:p>
            <a:r>
              <a:rPr lang="en-US" dirty="0"/>
              <a:t>The Marriage of Claim and Evidence</a:t>
            </a:r>
          </a:p>
        </p:txBody>
      </p:sp>
    </p:spTree>
    <p:extLst>
      <p:ext uri="{BB962C8B-B14F-4D97-AF65-F5344CB8AC3E}">
        <p14:creationId xmlns:p14="http://schemas.microsoft.com/office/powerpoint/2010/main" val="2796297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a:xfrm>
            <a:off x="612648" y="1600200"/>
            <a:ext cx="8153400" cy="5029200"/>
          </a:xfrm>
        </p:spPr>
        <p:txBody>
          <a:bodyPr>
            <a:normAutofit/>
          </a:bodyPr>
          <a:lstStyle/>
          <a:p>
            <a:pPr marL="0" indent="0">
              <a:buNone/>
            </a:pPr>
            <a:r>
              <a:rPr lang="en-US" dirty="0"/>
              <a:t>An audio recording of Dr. Osborn presenting an earlier version of this PowerPoint is available </a:t>
            </a:r>
            <a:r>
              <a:rPr lang="en-US" dirty="0">
                <a:hlinkClick r:id="rId2"/>
              </a:rPr>
              <a:t>here</a:t>
            </a:r>
            <a:r>
              <a:rPr lang="en-US" dirty="0"/>
              <a:t>. (You may listen to it in the background as you continue watching the presentation.)</a:t>
            </a:r>
          </a:p>
        </p:txBody>
      </p:sp>
    </p:spTree>
    <p:extLst>
      <p:ext uri="{BB962C8B-B14F-4D97-AF65-F5344CB8AC3E}">
        <p14:creationId xmlns:p14="http://schemas.microsoft.com/office/powerpoint/2010/main" val="3471123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p:txBody>
      </p:sp>
    </p:spTree>
    <p:extLst>
      <p:ext uri="{BB962C8B-B14F-4D97-AF65-F5344CB8AC3E}">
        <p14:creationId xmlns:p14="http://schemas.microsoft.com/office/powerpoint/2010/main" val="234691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r>
              <a:rPr lang="en-US" dirty="0"/>
              <a:t>Quotations generally should be kept </a:t>
            </a:r>
            <a:r>
              <a:rPr lang="en-US" u="sng" dirty="0"/>
              <a:t>short</a:t>
            </a:r>
            <a:r>
              <a:rPr lang="en-US" dirty="0"/>
              <a:t>.</a:t>
            </a:r>
          </a:p>
        </p:txBody>
      </p:sp>
    </p:spTree>
    <p:extLst>
      <p:ext uri="{BB962C8B-B14F-4D97-AF65-F5344CB8AC3E}">
        <p14:creationId xmlns:p14="http://schemas.microsoft.com/office/powerpoint/2010/main" val="3493180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r>
              <a:rPr lang="en-US" dirty="0"/>
              <a:t>Quotations generally should be kept </a:t>
            </a:r>
            <a:r>
              <a:rPr lang="en-US" u="sng" dirty="0"/>
              <a:t>short</a:t>
            </a:r>
            <a:r>
              <a:rPr lang="en-US" dirty="0"/>
              <a:t>.</a:t>
            </a:r>
          </a:p>
          <a:p>
            <a:r>
              <a:rPr lang="en-US" dirty="0"/>
              <a:t>Quotations should be </a:t>
            </a:r>
            <a:r>
              <a:rPr lang="en-US" u="sng" dirty="0"/>
              <a:t>situated</a:t>
            </a:r>
            <a:r>
              <a:rPr lang="en-US" dirty="0"/>
              <a:t> such that the scene and speaker are identified.</a:t>
            </a:r>
          </a:p>
        </p:txBody>
      </p:sp>
    </p:spTree>
    <p:extLst>
      <p:ext uri="{BB962C8B-B14F-4D97-AF65-F5344CB8AC3E}">
        <p14:creationId xmlns:p14="http://schemas.microsoft.com/office/powerpoint/2010/main" val="4280511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r>
              <a:rPr lang="en-US" dirty="0"/>
              <a:t>Quotations generally should be kept </a:t>
            </a:r>
            <a:r>
              <a:rPr lang="en-US" u="sng" dirty="0"/>
              <a:t>short</a:t>
            </a:r>
            <a:r>
              <a:rPr lang="en-US" dirty="0"/>
              <a:t>.</a:t>
            </a:r>
          </a:p>
          <a:p>
            <a:r>
              <a:rPr lang="en-US" dirty="0"/>
              <a:t>Quotations should be </a:t>
            </a:r>
            <a:r>
              <a:rPr lang="en-US" u="sng" dirty="0"/>
              <a:t>situated</a:t>
            </a:r>
            <a:r>
              <a:rPr lang="en-US" dirty="0"/>
              <a:t> such that the scene and speaker are identified.</a:t>
            </a:r>
          </a:p>
          <a:p>
            <a:r>
              <a:rPr lang="en-US" dirty="0"/>
              <a:t>Quotations should not be isolated; instead they should be </a:t>
            </a:r>
            <a:r>
              <a:rPr lang="en-US" u="sng" dirty="0"/>
              <a:t>embedded</a:t>
            </a:r>
            <a:r>
              <a:rPr lang="en-US" dirty="0"/>
              <a:t> grammatically within claim-making sentences.</a:t>
            </a:r>
          </a:p>
        </p:txBody>
      </p:sp>
    </p:spTree>
    <p:extLst>
      <p:ext uri="{BB962C8B-B14F-4D97-AF65-F5344CB8AC3E}">
        <p14:creationId xmlns:p14="http://schemas.microsoft.com/office/powerpoint/2010/main" val="1471480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Interpretive Sentences</a:t>
            </a:r>
          </a:p>
        </p:txBody>
      </p:sp>
      <p:sp>
        <p:nvSpPr>
          <p:cNvPr id="3" name="Content Placeholder 2"/>
          <p:cNvSpPr>
            <a:spLocks noGrp="1"/>
          </p:cNvSpPr>
          <p:nvPr>
            <p:ph sz="quarter" idx="1"/>
          </p:nvPr>
        </p:nvSpPr>
        <p:spPr/>
        <p:txBody>
          <a:bodyPr>
            <a:normAutofit/>
          </a:bodyPr>
          <a:lstStyle/>
          <a:p>
            <a:pPr marL="0" lvl="0" indent="0">
              <a:buNone/>
            </a:pPr>
            <a:r>
              <a:rPr lang="en-US" dirty="0"/>
              <a:t>What follows is a series of claim-making, interpretive sentences—some exemplary, some negative—and explanations of what makes them good or bad. </a:t>
            </a:r>
          </a:p>
        </p:txBody>
      </p:sp>
    </p:spTree>
    <p:extLst>
      <p:ext uri="{BB962C8B-B14F-4D97-AF65-F5344CB8AC3E}">
        <p14:creationId xmlns:p14="http://schemas.microsoft.com/office/powerpoint/2010/main" val="4228766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Interpretive Sentences</a:t>
            </a:r>
          </a:p>
        </p:txBody>
      </p:sp>
      <p:sp>
        <p:nvSpPr>
          <p:cNvPr id="3" name="Content Placeholder 2"/>
          <p:cNvSpPr>
            <a:spLocks noGrp="1"/>
          </p:cNvSpPr>
          <p:nvPr>
            <p:ph sz="quarter" idx="1"/>
          </p:nvPr>
        </p:nvSpPr>
        <p:spPr/>
        <p:txBody>
          <a:bodyPr>
            <a:normAutofit/>
          </a:bodyPr>
          <a:lstStyle/>
          <a:p>
            <a:pPr marL="0" lvl="0" indent="0">
              <a:buNone/>
            </a:pPr>
            <a:r>
              <a:rPr lang="en-US" dirty="0"/>
              <a:t>What follows is a series of claim-making, interpretive sentences—some exemplary, some negative—with explanations of what makes them good or bad. </a:t>
            </a:r>
          </a:p>
          <a:p>
            <a:pPr marL="0" lvl="0" indent="0">
              <a:buNone/>
            </a:pPr>
            <a:endParaRPr lang="en-US" dirty="0"/>
          </a:p>
          <a:p>
            <a:pPr marL="0" lvl="0" indent="0">
              <a:buNone/>
            </a:pPr>
            <a:r>
              <a:rPr lang="en-US" dirty="0"/>
              <a:t>Although you’ll encounter quotations from Shakespeare and Dante, most are from Homer’s </a:t>
            </a:r>
            <a:r>
              <a:rPr lang="en-US" i="1" dirty="0"/>
              <a:t>Odyssey.</a:t>
            </a:r>
            <a:endParaRPr lang="en-US" dirty="0"/>
          </a:p>
        </p:txBody>
      </p:sp>
    </p:spTree>
    <p:extLst>
      <p:ext uri="{BB962C8B-B14F-4D97-AF65-F5344CB8AC3E}">
        <p14:creationId xmlns:p14="http://schemas.microsoft.com/office/powerpoint/2010/main" val="2563319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Interpretive Sentences – Example 1</a:t>
            </a:r>
          </a:p>
        </p:txBody>
      </p:sp>
      <p:sp>
        <p:nvSpPr>
          <p:cNvPr id="3" name="Content Placeholder 2"/>
          <p:cNvSpPr>
            <a:spLocks noGrp="1"/>
          </p:cNvSpPr>
          <p:nvPr>
            <p:ph sz="quarter" idx="1"/>
          </p:nvPr>
        </p:nvSpPr>
        <p:spPr/>
        <p:txBody>
          <a:bodyPr>
            <a:normAutofit/>
          </a:bodyPr>
          <a:lstStyle/>
          <a:p>
            <a:pPr marL="0" lvl="0" indent="0">
              <a:buNone/>
            </a:pPr>
            <a:r>
              <a:rPr lang="en-US" dirty="0"/>
              <a:t>In </a:t>
            </a:r>
            <a:r>
              <a:rPr lang="en-US" i="1" dirty="0"/>
              <a:t>The Odyssey</a:t>
            </a:r>
            <a:r>
              <a:rPr lang="en-US" dirty="0"/>
              <a:t>’s opening lines, Homer likens the telling of a tale to the sailing of a ship when he invokes the muse to “Launch out on [the] story” (1.11).* Given that Odysseus is “the man of twists and turns” and that he is “driven time and again off course,” it should come as no surprise that the story shifts back and forth in time and is full of digressions (1.1, 2).</a:t>
            </a:r>
          </a:p>
          <a:p>
            <a:pPr marL="0" lvl="0" indent="0">
              <a:buNone/>
            </a:pPr>
            <a:endParaRPr lang="en-US" dirty="0"/>
          </a:p>
          <a:p>
            <a:pPr marL="0" lvl="0" indent="0">
              <a:buNone/>
            </a:pPr>
            <a:r>
              <a:rPr lang="en-US" dirty="0"/>
              <a:t>*</a:t>
            </a:r>
            <a:r>
              <a:rPr lang="en-US" dirty="0" err="1"/>
              <a:t>Fagles</a:t>
            </a:r>
            <a:r>
              <a:rPr lang="en-US" dirty="0"/>
              <a:t> translation</a:t>
            </a:r>
          </a:p>
        </p:txBody>
      </p:sp>
    </p:spTree>
    <p:extLst>
      <p:ext uri="{BB962C8B-B14F-4D97-AF65-F5344CB8AC3E}">
        <p14:creationId xmlns:p14="http://schemas.microsoft.com/office/powerpoint/2010/main" val="399574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Interpretive Sentences – Example 2</a:t>
            </a:r>
          </a:p>
        </p:txBody>
      </p:sp>
      <p:sp>
        <p:nvSpPr>
          <p:cNvPr id="3" name="Content Placeholder 2"/>
          <p:cNvSpPr>
            <a:spLocks noGrp="1"/>
          </p:cNvSpPr>
          <p:nvPr>
            <p:ph sz="quarter" idx="1"/>
          </p:nvPr>
        </p:nvSpPr>
        <p:spPr>
          <a:xfrm>
            <a:off x="612648" y="1600200"/>
            <a:ext cx="8153400" cy="4495800"/>
          </a:xfrm>
        </p:spPr>
        <p:txBody>
          <a:bodyPr>
            <a:normAutofit fontScale="85000" lnSpcReduction="20000"/>
          </a:bodyPr>
          <a:lstStyle/>
          <a:p>
            <a:pPr marL="0" indent="0">
              <a:buNone/>
            </a:pPr>
            <a:r>
              <a:rPr lang="en-US" dirty="0"/>
              <a:t>When the hero </a:t>
            </a:r>
            <a:r>
              <a:rPr lang="en-US" dirty="0" err="1"/>
              <a:t>Tithonos</a:t>
            </a:r>
            <a:r>
              <a:rPr lang="en-US" dirty="0"/>
              <a:t> became Dawn’s consort, he was granted immortality but not eternal youth and so dwindled over the years to little more than a pulsing ember. </a:t>
            </a:r>
            <a:r>
              <a:rPr lang="en-US" dirty="0">
                <a:solidFill>
                  <a:srgbClr val="0070C0"/>
                </a:solidFill>
              </a:rPr>
              <a:t>Book Five of </a:t>
            </a:r>
            <a:r>
              <a:rPr lang="en-US" i="1" dirty="0">
                <a:solidFill>
                  <a:srgbClr val="0070C0"/>
                </a:solidFill>
              </a:rPr>
              <a:t>The Odyssey </a:t>
            </a:r>
            <a:r>
              <a:rPr lang="en-US" dirty="0">
                <a:solidFill>
                  <a:srgbClr val="0070C0"/>
                </a:solidFill>
              </a:rPr>
              <a:t>begins with the epic’s only mention of him—“Now Dawn rose from her bed, where she lay by haughty </a:t>
            </a:r>
            <a:r>
              <a:rPr lang="en-US" dirty="0" err="1">
                <a:solidFill>
                  <a:srgbClr val="0070C0"/>
                </a:solidFill>
              </a:rPr>
              <a:t>Tithonos</a:t>
            </a:r>
            <a:r>
              <a:rPr lang="en-US" dirty="0">
                <a:solidFill>
                  <a:srgbClr val="0070C0"/>
                </a:solidFill>
              </a:rPr>
              <a:t>”—as apt context for Odysseus’s escape from the nymph Kalypso, who “had hopes [to] make him immortal and all his days to be endless” but might also have neglected to secure her lover’s vim (</a:t>
            </a:r>
            <a:r>
              <a:rPr lang="en-US" i="1" dirty="0">
                <a:solidFill>
                  <a:srgbClr val="0070C0"/>
                </a:solidFill>
              </a:rPr>
              <a:t>Od. </a:t>
            </a:r>
            <a:r>
              <a:rPr lang="en-US" dirty="0">
                <a:solidFill>
                  <a:srgbClr val="0070C0"/>
                </a:solidFill>
              </a:rPr>
              <a:t>5.1, 136).</a:t>
            </a:r>
            <a:r>
              <a:rPr lang="en-US" dirty="0"/>
              <a:t> Book Five’s conclusion hints again at Odysseus’s avoidance of </a:t>
            </a:r>
            <a:r>
              <a:rPr lang="en-US" dirty="0" err="1"/>
              <a:t>Tithonos’s</a:t>
            </a:r>
            <a:r>
              <a:rPr lang="en-US" dirty="0"/>
              <a:t> tragic fate when, bedding down near the shore of </a:t>
            </a:r>
            <a:r>
              <a:rPr lang="en-US" dirty="0" err="1"/>
              <a:t>Scheria</a:t>
            </a:r>
            <a:r>
              <a:rPr lang="en-US" dirty="0"/>
              <a:t>, Odysseus “</a:t>
            </a:r>
            <a:r>
              <a:rPr lang="en-US" dirty="0" err="1"/>
              <a:t>burie</a:t>
            </a:r>
            <a:r>
              <a:rPr lang="en-US" dirty="0"/>
              <a:t>[s] himself in the leaves” as one “buries a burning log in a black ash heap . . . and saves the seed of fire” (5.488-91).</a:t>
            </a:r>
          </a:p>
        </p:txBody>
      </p:sp>
    </p:spTree>
    <p:extLst>
      <p:ext uri="{BB962C8B-B14F-4D97-AF65-F5344CB8AC3E}">
        <p14:creationId xmlns:p14="http://schemas.microsoft.com/office/powerpoint/2010/main" val="1732930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Interpretive Sentences – Example 3</a:t>
            </a:r>
          </a:p>
        </p:txBody>
      </p:sp>
      <p:sp>
        <p:nvSpPr>
          <p:cNvPr id="3" name="Content Placeholder 2"/>
          <p:cNvSpPr>
            <a:spLocks noGrp="1"/>
          </p:cNvSpPr>
          <p:nvPr>
            <p:ph sz="quarter" idx="1"/>
          </p:nvPr>
        </p:nvSpPr>
        <p:spPr>
          <a:xfrm>
            <a:off x="612648" y="1600200"/>
            <a:ext cx="8153400" cy="4495800"/>
          </a:xfrm>
        </p:spPr>
        <p:txBody>
          <a:bodyPr>
            <a:normAutofit fontScale="85000" lnSpcReduction="20000"/>
          </a:bodyPr>
          <a:lstStyle/>
          <a:p>
            <a:pPr marL="0" indent="0">
              <a:buNone/>
            </a:pPr>
            <a:r>
              <a:rPr lang="en-US" dirty="0"/>
              <a:t>When the hero </a:t>
            </a:r>
            <a:r>
              <a:rPr lang="en-US" dirty="0" err="1"/>
              <a:t>Tithonos</a:t>
            </a:r>
            <a:r>
              <a:rPr lang="en-US" dirty="0"/>
              <a:t> became Dawn’s consort, he was granted immortality but not eternal youth and so dwindled over the years to little more than a pulsing ember. Book Five of </a:t>
            </a:r>
            <a:r>
              <a:rPr lang="en-US" i="1" dirty="0"/>
              <a:t>The Odyssey </a:t>
            </a:r>
            <a:r>
              <a:rPr lang="en-US" dirty="0"/>
              <a:t>begins with the epic’s only mention of him—“Now Dawn rose from her bed, where she lay by haughty </a:t>
            </a:r>
            <a:r>
              <a:rPr lang="en-US" dirty="0" err="1"/>
              <a:t>Tithonos</a:t>
            </a:r>
            <a:r>
              <a:rPr lang="en-US" dirty="0"/>
              <a:t>”—as apt context for Odysseus’s escape from the nymph Kalypso, who “had hopes [to] make him immortal and all his days to be endless” but might also have neglected to secure her lover’s vim (</a:t>
            </a:r>
            <a:r>
              <a:rPr lang="en-US" i="1" dirty="0"/>
              <a:t>Od. </a:t>
            </a:r>
            <a:r>
              <a:rPr lang="en-US" dirty="0"/>
              <a:t>5.1, 136). </a:t>
            </a:r>
            <a:r>
              <a:rPr lang="en-US" dirty="0">
                <a:solidFill>
                  <a:srgbClr val="0070C0"/>
                </a:solidFill>
              </a:rPr>
              <a:t>Book Five’s conclusion hints again at Odysseus’s avoidance of </a:t>
            </a:r>
            <a:r>
              <a:rPr lang="en-US" dirty="0" err="1">
                <a:solidFill>
                  <a:srgbClr val="0070C0"/>
                </a:solidFill>
              </a:rPr>
              <a:t>Tithonos’s</a:t>
            </a:r>
            <a:r>
              <a:rPr lang="en-US" dirty="0">
                <a:solidFill>
                  <a:srgbClr val="0070C0"/>
                </a:solidFill>
              </a:rPr>
              <a:t> tragic fate when, bedding down near the shore of </a:t>
            </a:r>
            <a:r>
              <a:rPr lang="en-US" dirty="0" err="1">
                <a:solidFill>
                  <a:srgbClr val="0070C0"/>
                </a:solidFill>
              </a:rPr>
              <a:t>Scheria</a:t>
            </a:r>
            <a:r>
              <a:rPr lang="en-US" dirty="0">
                <a:solidFill>
                  <a:srgbClr val="0070C0"/>
                </a:solidFill>
              </a:rPr>
              <a:t>, Odysseus “</a:t>
            </a:r>
            <a:r>
              <a:rPr lang="en-US" dirty="0" err="1">
                <a:solidFill>
                  <a:srgbClr val="0070C0"/>
                </a:solidFill>
              </a:rPr>
              <a:t>burie</a:t>
            </a:r>
            <a:r>
              <a:rPr lang="en-US" dirty="0">
                <a:solidFill>
                  <a:srgbClr val="0070C0"/>
                </a:solidFill>
              </a:rPr>
              <a:t>[s] himself in the leaves” as one “buries a burning log in a black ash heap . . . and saves the seed of fire” (5.488-91).</a:t>
            </a:r>
          </a:p>
        </p:txBody>
      </p:sp>
    </p:spTree>
    <p:extLst>
      <p:ext uri="{BB962C8B-B14F-4D97-AF65-F5344CB8AC3E}">
        <p14:creationId xmlns:p14="http://schemas.microsoft.com/office/powerpoint/2010/main" val="58926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4038600"/>
            <a:ext cx="6477000" cy="1828800"/>
          </a:xfrm>
        </p:spPr>
        <p:txBody>
          <a:bodyPr/>
          <a:lstStyle/>
          <a:p>
            <a:r>
              <a:rPr lang="en-US" dirty="0"/>
              <a:t>Embedding quotations</a:t>
            </a:r>
          </a:p>
        </p:txBody>
      </p:sp>
      <p:sp>
        <p:nvSpPr>
          <p:cNvPr id="3" name="Subtitle 2"/>
          <p:cNvSpPr>
            <a:spLocks noGrp="1"/>
          </p:cNvSpPr>
          <p:nvPr>
            <p:ph type="subTitle" idx="1"/>
          </p:nvPr>
        </p:nvSpPr>
        <p:spPr>
          <a:xfrm>
            <a:off x="2590801" y="6050037"/>
            <a:ext cx="6265524" cy="685800"/>
          </a:xfrm>
        </p:spPr>
        <p:txBody>
          <a:bodyPr/>
          <a:lstStyle/>
          <a:p>
            <a:pPr algn="r"/>
            <a:r>
              <a:rPr lang="en-US" dirty="0"/>
              <a:t>by Dr. Andrew Osborn</a:t>
            </a:r>
          </a:p>
        </p:txBody>
      </p:sp>
    </p:spTree>
    <p:extLst>
      <p:ext uri="{BB962C8B-B14F-4D97-AF65-F5344CB8AC3E}">
        <p14:creationId xmlns:p14="http://schemas.microsoft.com/office/powerpoint/2010/main" val="2474385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1</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pPr marL="0" indent="0">
              <a:buNone/>
            </a:pPr>
            <a:endParaRPr lang="en-US" dirty="0"/>
          </a:p>
        </p:txBody>
      </p:sp>
    </p:spTree>
    <p:extLst>
      <p:ext uri="{BB962C8B-B14F-4D97-AF65-F5344CB8AC3E}">
        <p14:creationId xmlns:p14="http://schemas.microsoft.com/office/powerpoint/2010/main" val="2643351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1</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pPr lvl="1"/>
            <a:r>
              <a:rPr lang="en-US" dirty="0"/>
              <a:t>To think of quotations as evidence is to recognize that they should be used to secure otherwise vulnerable (controversial) claims</a:t>
            </a:r>
          </a:p>
          <a:p>
            <a:pPr marL="0" indent="0">
              <a:buNone/>
            </a:pPr>
            <a:endParaRPr lang="en-US" dirty="0"/>
          </a:p>
        </p:txBody>
      </p:sp>
    </p:spTree>
    <p:extLst>
      <p:ext uri="{BB962C8B-B14F-4D97-AF65-F5344CB8AC3E}">
        <p14:creationId xmlns:p14="http://schemas.microsoft.com/office/powerpoint/2010/main" val="3591161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1</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pPr lvl="1"/>
            <a:r>
              <a:rPr lang="en-US" dirty="0"/>
              <a:t>To think of quotations as evidence is to recognize that they should be used to secure otherwise vulnerable (controversial) claims</a:t>
            </a:r>
          </a:p>
          <a:p>
            <a:pPr lvl="1"/>
            <a:r>
              <a:rPr lang="en-US" dirty="0"/>
              <a:t>So: minimize the use of quotation to provide mere information about which there can be little or no disagreement</a:t>
            </a:r>
          </a:p>
          <a:p>
            <a:pPr marL="0" indent="0">
              <a:buNone/>
            </a:pPr>
            <a:endParaRPr lang="en-US" dirty="0"/>
          </a:p>
        </p:txBody>
      </p:sp>
    </p:spTree>
    <p:extLst>
      <p:ext uri="{BB962C8B-B14F-4D97-AF65-F5344CB8AC3E}">
        <p14:creationId xmlns:p14="http://schemas.microsoft.com/office/powerpoint/2010/main" val="3422221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Negative</a:t>
            </a:r>
            <a:r>
              <a:rPr lang="en-US" dirty="0"/>
              <a:t> Example A</a:t>
            </a:r>
          </a:p>
        </p:txBody>
      </p:sp>
      <p:sp>
        <p:nvSpPr>
          <p:cNvPr id="3" name="Content Placeholder 2"/>
          <p:cNvSpPr>
            <a:spLocks noGrp="1"/>
          </p:cNvSpPr>
          <p:nvPr>
            <p:ph sz="quarter" idx="1"/>
          </p:nvPr>
        </p:nvSpPr>
        <p:spPr/>
        <p:txBody>
          <a:bodyPr>
            <a:normAutofit/>
          </a:bodyPr>
          <a:lstStyle/>
          <a:p>
            <a:pPr marL="0" indent="0">
              <a:buNone/>
            </a:pPr>
            <a:r>
              <a:rPr lang="en-US" dirty="0"/>
              <a:t>Odysseus shows both emotional and physical restraint when, after escaping an inglorious death at sea and stumbling upon the “young girls with well-ordered hair” on the shore of </a:t>
            </a:r>
            <a:r>
              <a:rPr lang="en-US" dirty="0" err="1"/>
              <a:t>Scheria</a:t>
            </a:r>
            <a:r>
              <a:rPr lang="en-US" dirty="0"/>
              <a:t>, he encounters “the only daughter of </a:t>
            </a:r>
            <a:r>
              <a:rPr lang="en-US" dirty="0" err="1"/>
              <a:t>Alkinoös</a:t>
            </a:r>
            <a:r>
              <a:rPr lang="en-US" dirty="0"/>
              <a:t>” (6.135, 139).</a:t>
            </a:r>
          </a:p>
        </p:txBody>
      </p:sp>
    </p:spTree>
    <p:extLst>
      <p:ext uri="{BB962C8B-B14F-4D97-AF65-F5344CB8AC3E}">
        <p14:creationId xmlns:p14="http://schemas.microsoft.com/office/powerpoint/2010/main" val="610265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A</a:t>
            </a:r>
          </a:p>
        </p:txBody>
      </p:sp>
      <p:sp>
        <p:nvSpPr>
          <p:cNvPr id="3" name="Content Placeholder 2"/>
          <p:cNvSpPr>
            <a:spLocks noGrp="1"/>
          </p:cNvSpPr>
          <p:nvPr>
            <p:ph sz="quarter" idx="1"/>
          </p:nvPr>
        </p:nvSpPr>
        <p:spPr>
          <a:xfrm>
            <a:off x="612648" y="1622503"/>
            <a:ext cx="8153400" cy="4495800"/>
          </a:xfrm>
        </p:spPr>
        <p:txBody>
          <a:bodyPr>
            <a:normAutofit/>
          </a:bodyPr>
          <a:lstStyle/>
          <a:p>
            <a:pPr marL="0" indent="0">
              <a:buNone/>
            </a:pPr>
            <a:r>
              <a:rPr lang="en-US" u="sng" dirty="0"/>
              <a:t>Odysseus shows both emotional and physical restraint</a:t>
            </a:r>
            <a:r>
              <a:rPr lang="en-US" dirty="0"/>
              <a:t> when, after escaping an inglorious death at sea and stumbling upon the “young girls with well-ordered hair” on the shore of </a:t>
            </a:r>
            <a:r>
              <a:rPr lang="en-US" dirty="0" err="1"/>
              <a:t>Scheria</a:t>
            </a:r>
            <a:r>
              <a:rPr lang="en-US" dirty="0"/>
              <a:t>, he encounters “the only daughter of </a:t>
            </a:r>
            <a:r>
              <a:rPr lang="en-US" dirty="0" err="1"/>
              <a:t>Alkinoös</a:t>
            </a:r>
            <a:r>
              <a:rPr lang="en-US" dirty="0"/>
              <a:t>” (6.135, 139).</a:t>
            </a:r>
          </a:p>
          <a:p>
            <a:pPr marL="0" indent="0">
              <a:buNone/>
            </a:pPr>
            <a:endParaRPr lang="en-US" dirty="0"/>
          </a:p>
          <a:p>
            <a:pPr marL="0" indent="0">
              <a:buNone/>
            </a:pPr>
            <a:r>
              <a:rPr lang="en-US" dirty="0"/>
              <a:t>[The underlined assertion is a claim that deserves support, but the quotations do not offer relevant evidence.]</a:t>
            </a:r>
          </a:p>
        </p:txBody>
      </p:sp>
    </p:spTree>
    <p:extLst>
      <p:ext uri="{BB962C8B-B14F-4D97-AF65-F5344CB8AC3E}">
        <p14:creationId xmlns:p14="http://schemas.microsoft.com/office/powerpoint/2010/main" val="1858179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2</a:t>
            </a:r>
          </a:p>
        </p:txBody>
      </p:sp>
      <p:sp>
        <p:nvSpPr>
          <p:cNvPr id="3" name="Content Placeholder 2"/>
          <p:cNvSpPr>
            <a:spLocks noGrp="1"/>
          </p:cNvSpPr>
          <p:nvPr>
            <p:ph sz="quarter" idx="1"/>
          </p:nvPr>
        </p:nvSpPr>
        <p:spPr/>
        <p:txBody>
          <a:bodyPr/>
          <a:lstStyle/>
          <a:p>
            <a:r>
              <a:rPr lang="en-US" dirty="0"/>
              <a:t>Quotations generally should be kept </a:t>
            </a:r>
            <a:r>
              <a:rPr lang="en-US" u="sng" dirty="0"/>
              <a:t>short</a:t>
            </a:r>
            <a:r>
              <a:rPr lang="en-US" dirty="0"/>
              <a:t>.</a:t>
            </a:r>
          </a:p>
        </p:txBody>
      </p:sp>
    </p:spTree>
    <p:extLst>
      <p:ext uri="{BB962C8B-B14F-4D97-AF65-F5344CB8AC3E}">
        <p14:creationId xmlns:p14="http://schemas.microsoft.com/office/powerpoint/2010/main" val="3239870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B	</a:t>
            </a:r>
          </a:p>
        </p:txBody>
      </p:sp>
      <p:sp>
        <p:nvSpPr>
          <p:cNvPr id="3" name="Content Placeholder 2"/>
          <p:cNvSpPr>
            <a:spLocks noGrp="1"/>
          </p:cNvSpPr>
          <p:nvPr>
            <p:ph sz="quarter" idx="1"/>
          </p:nvPr>
        </p:nvSpPr>
        <p:spPr/>
        <p:txBody>
          <a:bodyPr/>
          <a:lstStyle/>
          <a:p>
            <a:pPr marL="0" indent="0">
              <a:buNone/>
            </a:pPr>
            <a:r>
              <a:rPr lang="en-US" dirty="0"/>
              <a:t>In </a:t>
            </a:r>
            <a:r>
              <a:rPr lang="en-US" i="1" dirty="0"/>
              <a:t>The Odyssey</a:t>
            </a:r>
            <a:r>
              <a:rPr lang="en-US" dirty="0"/>
              <a:t>’s opening lines, Homer implicitly likens the telling of a tale to the sailing of a ship: “Launch out on his story, Muse, daughter of Zeus, / start from where you will—sing for our time too” (1.11-12).</a:t>
            </a:r>
          </a:p>
        </p:txBody>
      </p:sp>
    </p:spTree>
    <p:extLst>
      <p:ext uri="{BB962C8B-B14F-4D97-AF65-F5344CB8AC3E}">
        <p14:creationId xmlns:p14="http://schemas.microsoft.com/office/powerpoint/2010/main" val="1159916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B	</a:t>
            </a:r>
          </a:p>
        </p:txBody>
      </p:sp>
      <p:sp>
        <p:nvSpPr>
          <p:cNvPr id="3" name="Content Placeholder 2"/>
          <p:cNvSpPr>
            <a:spLocks noGrp="1"/>
          </p:cNvSpPr>
          <p:nvPr>
            <p:ph sz="quarter" idx="1"/>
          </p:nvPr>
        </p:nvSpPr>
        <p:spPr/>
        <p:txBody>
          <a:bodyPr/>
          <a:lstStyle/>
          <a:p>
            <a:pPr marL="0" indent="0">
              <a:buNone/>
            </a:pPr>
            <a:r>
              <a:rPr lang="en-US" dirty="0"/>
              <a:t>In </a:t>
            </a:r>
            <a:r>
              <a:rPr lang="en-US" i="1" dirty="0"/>
              <a:t>The Odyssey</a:t>
            </a:r>
            <a:r>
              <a:rPr lang="en-US" dirty="0"/>
              <a:t>’s opening lines, Homer implicitly likens the </a:t>
            </a:r>
            <a:r>
              <a:rPr lang="en-US" u="sng" dirty="0"/>
              <a:t>telling of a tale</a:t>
            </a:r>
            <a:r>
              <a:rPr lang="en-US" dirty="0"/>
              <a:t> to the </a:t>
            </a:r>
            <a:r>
              <a:rPr lang="en-US" u="sng" dirty="0"/>
              <a:t>sailing of a ship</a:t>
            </a:r>
            <a:r>
              <a:rPr lang="en-US" dirty="0"/>
              <a:t>: “</a:t>
            </a:r>
            <a:r>
              <a:rPr lang="en-US" u="sng" dirty="0"/>
              <a:t>Launch</a:t>
            </a:r>
            <a:r>
              <a:rPr lang="en-US" dirty="0"/>
              <a:t> out on his </a:t>
            </a:r>
            <a:r>
              <a:rPr lang="en-US" u="sng" dirty="0"/>
              <a:t>story</a:t>
            </a:r>
            <a:r>
              <a:rPr lang="en-US" dirty="0">
                <a:solidFill>
                  <a:srgbClr val="FF0000"/>
                </a:solidFill>
              </a:rPr>
              <a:t>, Muse, daughter of Zeus, / start from where you will—sing for our time too</a:t>
            </a:r>
            <a:r>
              <a:rPr lang="en-US" dirty="0"/>
              <a:t>” (1.11-12).</a:t>
            </a:r>
          </a:p>
        </p:txBody>
      </p:sp>
    </p:spTree>
    <p:extLst>
      <p:ext uri="{BB962C8B-B14F-4D97-AF65-F5344CB8AC3E}">
        <p14:creationId xmlns:p14="http://schemas.microsoft.com/office/powerpoint/2010/main" val="2836418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 - improved	</a:t>
            </a:r>
          </a:p>
        </p:txBody>
      </p:sp>
      <p:sp>
        <p:nvSpPr>
          <p:cNvPr id="3" name="Content Placeholder 2"/>
          <p:cNvSpPr>
            <a:spLocks noGrp="1"/>
          </p:cNvSpPr>
          <p:nvPr>
            <p:ph sz="quarter" idx="1"/>
          </p:nvPr>
        </p:nvSpPr>
        <p:spPr/>
        <p:txBody>
          <a:bodyPr/>
          <a:lstStyle/>
          <a:p>
            <a:pPr marL="0" indent="0">
              <a:buNone/>
            </a:pPr>
            <a:r>
              <a:rPr lang="en-US" dirty="0"/>
              <a:t>In </a:t>
            </a:r>
            <a:r>
              <a:rPr lang="en-US" i="1" dirty="0"/>
              <a:t>The Odyssey</a:t>
            </a:r>
            <a:r>
              <a:rPr lang="en-US" dirty="0"/>
              <a:t>’s opening lines, Homer implicitly likens the </a:t>
            </a:r>
            <a:r>
              <a:rPr lang="en-US" u="sng" dirty="0">
                <a:solidFill>
                  <a:srgbClr val="0070C0"/>
                </a:solidFill>
              </a:rPr>
              <a:t>telling of a tale</a:t>
            </a:r>
            <a:r>
              <a:rPr lang="en-US" dirty="0"/>
              <a:t> to the sailing of a ship when he invokes the muse to “Launch out on [the] </a:t>
            </a:r>
            <a:r>
              <a:rPr lang="en-US" u="sng" dirty="0">
                <a:solidFill>
                  <a:srgbClr val="0070C0"/>
                </a:solidFill>
              </a:rPr>
              <a:t>story</a:t>
            </a:r>
            <a:r>
              <a:rPr lang="en-US" dirty="0"/>
              <a:t>” (1.11).</a:t>
            </a:r>
          </a:p>
        </p:txBody>
      </p:sp>
    </p:spTree>
    <p:extLst>
      <p:ext uri="{BB962C8B-B14F-4D97-AF65-F5344CB8AC3E}">
        <p14:creationId xmlns:p14="http://schemas.microsoft.com/office/powerpoint/2010/main" val="3733171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 - improved	</a:t>
            </a:r>
          </a:p>
        </p:txBody>
      </p:sp>
      <p:sp>
        <p:nvSpPr>
          <p:cNvPr id="3" name="Content Placeholder 2"/>
          <p:cNvSpPr>
            <a:spLocks noGrp="1"/>
          </p:cNvSpPr>
          <p:nvPr>
            <p:ph sz="quarter" idx="1"/>
          </p:nvPr>
        </p:nvSpPr>
        <p:spPr/>
        <p:txBody>
          <a:bodyPr/>
          <a:lstStyle/>
          <a:p>
            <a:pPr marL="0" indent="0">
              <a:buNone/>
            </a:pPr>
            <a:r>
              <a:rPr lang="en-US" dirty="0"/>
              <a:t>In </a:t>
            </a:r>
            <a:r>
              <a:rPr lang="en-US" i="1" dirty="0"/>
              <a:t>The Odyssey</a:t>
            </a:r>
            <a:r>
              <a:rPr lang="en-US" dirty="0"/>
              <a:t>’s opening lines, Homer implicitly likens the telling of a tale to the </a:t>
            </a:r>
            <a:r>
              <a:rPr lang="en-US" u="sng" dirty="0">
                <a:solidFill>
                  <a:srgbClr val="0070C0"/>
                </a:solidFill>
              </a:rPr>
              <a:t>sailing of a ship</a:t>
            </a:r>
            <a:r>
              <a:rPr lang="en-US" dirty="0"/>
              <a:t> when he invokes the muse to “</a:t>
            </a:r>
            <a:r>
              <a:rPr lang="en-US" u="sng" dirty="0">
                <a:solidFill>
                  <a:srgbClr val="0070C0"/>
                </a:solidFill>
              </a:rPr>
              <a:t>Launch out</a:t>
            </a:r>
            <a:r>
              <a:rPr lang="en-US" dirty="0"/>
              <a:t> on [the] story” (1.11).</a:t>
            </a:r>
          </a:p>
        </p:txBody>
      </p:sp>
    </p:spTree>
    <p:extLst>
      <p:ext uri="{BB962C8B-B14F-4D97-AF65-F5344CB8AC3E}">
        <p14:creationId xmlns:p14="http://schemas.microsoft.com/office/powerpoint/2010/main" val="267442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a:xfrm>
            <a:off x="612648" y="1600199"/>
            <a:ext cx="8153400" cy="4911811"/>
          </a:xfrm>
        </p:spPr>
        <p:txBody>
          <a:bodyPr>
            <a:normAutofit/>
          </a:bodyPr>
          <a:lstStyle/>
          <a:p>
            <a:pPr marL="0" indent="0">
              <a:buNone/>
            </a:pPr>
            <a:r>
              <a:rPr lang="en-US" dirty="0"/>
              <a:t>Most of the essays that you write for courses in the Literary Tradition sequence will be arguments based on interpretive analysis.</a:t>
            </a:r>
          </a:p>
        </p:txBody>
      </p:sp>
    </p:spTree>
    <p:extLst>
      <p:ext uri="{BB962C8B-B14F-4D97-AF65-F5344CB8AC3E}">
        <p14:creationId xmlns:p14="http://schemas.microsoft.com/office/powerpoint/2010/main" val="3211256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2</a:t>
            </a:r>
          </a:p>
        </p:txBody>
      </p:sp>
      <p:sp>
        <p:nvSpPr>
          <p:cNvPr id="3" name="Content Placeholder 2"/>
          <p:cNvSpPr>
            <a:spLocks noGrp="1"/>
          </p:cNvSpPr>
          <p:nvPr>
            <p:ph sz="quarter" idx="1"/>
          </p:nvPr>
        </p:nvSpPr>
        <p:spPr/>
        <p:txBody>
          <a:bodyPr/>
          <a:lstStyle/>
          <a:p>
            <a:r>
              <a:rPr lang="en-US" dirty="0"/>
              <a:t>Quotations generally should be kept </a:t>
            </a:r>
            <a:r>
              <a:rPr lang="en-US" u="sng" dirty="0"/>
              <a:t>short</a:t>
            </a:r>
            <a:r>
              <a:rPr lang="en-US" dirty="0"/>
              <a:t>.</a:t>
            </a:r>
          </a:p>
          <a:p>
            <a:pPr lvl="1"/>
            <a:r>
              <a:rPr lang="en-US" dirty="0"/>
              <a:t>Using brief quotations is the most reliable way to indicate what particular language secures your claim.</a:t>
            </a:r>
          </a:p>
        </p:txBody>
      </p:sp>
    </p:spTree>
    <p:extLst>
      <p:ext uri="{BB962C8B-B14F-4D97-AF65-F5344CB8AC3E}">
        <p14:creationId xmlns:p14="http://schemas.microsoft.com/office/powerpoint/2010/main" val="2174614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3</a:t>
            </a:r>
          </a:p>
        </p:txBody>
      </p:sp>
      <p:sp>
        <p:nvSpPr>
          <p:cNvPr id="3" name="Content Placeholder 2"/>
          <p:cNvSpPr>
            <a:spLocks noGrp="1"/>
          </p:cNvSpPr>
          <p:nvPr>
            <p:ph sz="quarter" idx="1"/>
          </p:nvPr>
        </p:nvSpPr>
        <p:spPr/>
        <p:txBody>
          <a:bodyPr/>
          <a:lstStyle/>
          <a:p>
            <a:r>
              <a:rPr lang="en-US" dirty="0"/>
              <a:t>Quotations should be </a:t>
            </a:r>
            <a:r>
              <a:rPr lang="en-US" u="sng" dirty="0"/>
              <a:t>situated</a:t>
            </a:r>
            <a:r>
              <a:rPr lang="en-US" dirty="0"/>
              <a:t> such that the scene and speaker are identified.</a:t>
            </a:r>
          </a:p>
        </p:txBody>
      </p:sp>
    </p:spTree>
    <p:extLst>
      <p:ext uri="{BB962C8B-B14F-4D97-AF65-F5344CB8AC3E}">
        <p14:creationId xmlns:p14="http://schemas.microsoft.com/office/powerpoint/2010/main" val="1757141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C</a:t>
            </a:r>
          </a:p>
        </p:txBody>
      </p:sp>
      <p:sp>
        <p:nvSpPr>
          <p:cNvPr id="3" name="Content Placeholder 2"/>
          <p:cNvSpPr>
            <a:spLocks noGrp="1"/>
          </p:cNvSpPr>
          <p:nvPr>
            <p:ph sz="quarter" idx="1"/>
          </p:nvPr>
        </p:nvSpPr>
        <p:spPr/>
        <p:txBody>
          <a:bodyPr/>
          <a:lstStyle/>
          <a:p>
            <a:pPr marL="0" indent="0">
              <a:buNone/>
            </a:pPr>
            <a:r>
              <a:rPr lang="en-US" dirty="0"/>
              <a:t>Odysseus lets his ego get the best of him, and out of stupidity tells the Cyclops what his real name is as he is leaving. Little did he know that </a:t>
            </a:r>
            <a:r>
              <a:rPr lang="en-US" dirty="0" err="1"/>
              <a:t>Polyphemos</a:t>
            </a:r>
            <a:r>
              <a:rPr lang="en-US" dirty="0"/>
              <a:t> was a son of Poseidon. “Hear me, Poseidon who circle the earth, dark-haired. If truly / I am your son, and you acknowledge yourself as my father, / grant that Odysseus, sacker of cities, son of Laertes, / who makes his home in </a:t>
            </a:r>
            <a:r>
              <a:rPr lang="en-US" dirty="0" err="1"/>
              <a:t>Ithaka</a:t>
            </a:r>
            <a:r>
              <a:rPr lang="en-US" dirty="0"/>
              <a:t>, may never reach home” (9.528-31).</a:t>
            </a:r>
          </a:p>
        </p:txBody>
      </p:sp>
    </p:spTree>
    <p:extLst>
      <p:ext uri="{BB962C8B-B14F-4D97-AF65-F5344CB8AC3E}">
        <p14:creationId xmlns:p14="http://schemas.microsoft.com/office/powerpoint/2010/main" val="2101140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C</a:t>
            </a:r>
          </a:p>
        </p:txBody>
      </p:sp>
      <p:sp>
        <p:nvSpPr>
          <p:cNvPr id="3" name="Content Placeholder 2"/>
          <p:cNvSpPr>
            <a:spLocks noGrp="1"/>
          </p:cNvSpPr>
          <p:nvPr>
            <p:ph sz="quarter" idx="1"/>
          </p:nvPr>
        </p:nvSpPr>
        <p:spPr/>
        <p:txBody>
          <a:bodyPr/>
          <a:lstStyle/>
          <a:p>
            <a:pPr marL="0" indent="0">
              <a:buNone/>
            </a:pPr>
            <a:r>
              <a:rPr lang="en-US" dirty="0">
                <a:solidFill>
                  <a:srgbClr val="0000FF"/>
                </a:solidFill>
              </a:rPr>
              <a:t>Odysseus lets his ego get the best of him, and out of stupidity tells the Cyclops what his real name is as he is leaving.</a:t>
            </a:r>
            <a:r>
              <a:rPr lang="en-US" dirty="0"/>
              <a:t> Little did he know that </a:t>
            </a:r>
            <a:r>
              <a:rPr lang="en-US" dirty="0" err="1"/>
              <a:t>Polyphemos</a:t>
            </a:r>
            <a:r>
              <a:rPr lang="en-US" dirty="0"/>
              <a:t> was a son of Poseidon. “Hear me, Poseidon who circle the earth, dark-haired. If truly / I am your son, and you acknowledge yourself as my father, / grant that Odysseus, sacker of cities, son of Laertes, / who makes his home in </a:t>
            </a:r>
            <a:r>
              <a:rPr lang="en-US" dirty="0" err="1"/>
              <a:t>Ithaka</a:t>
            </a:r>
            <a:r>
              <a:rPr lang="en-US" dirty="0"/>
              <a:t>, may never reach home” (9.528-31).</a:t>
            </a:r>
          </a:p>
        </p:txBody>
      </p:sp>
    </p:spTree>
    <p:extLst>
      <p:ext uri="{BB962C8B-B14F-4D97-AF65-F5344CB8AC3E}">
        <p14:creationId xmlns:p14="http://schemas.microsoft.com/office/powerpoint/2010/main" val="15971449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C</a:t>
            </a:r>
          </a:p>
        </p:txBody>
      </p:sp>
      <p:sp>
        <p:nvSpPr>
          <p:cNvPr id="3" name="Content Placeholder 2"/>
          <p:cNvSpPr>
            <a:spLocks noGrp="1"/>
          </p:cNvSpPr>
          <p:nvPr>
            <p:ph sz="quarter" idx="1"/>
          </p:nvPr>
        </p:nvSpPr>
        <p:spPr/>
        <p:txBody>
          <a:bodyPr/>
          <a:lstStyle/>
          <a:p>
            <a:pPr marL="0" indent="0">
              <a:buNone/>
            </a:pPr>
            <a:r>
              <a:rPr lang="en-US" dirty="0"/>
              <a:t>Odysseus lets his ego get the best of him, and out of stupidity tells the Cyclops what his real name is as he is leaving. </a:t>
            </a:r>
            <a:r>
              <a:rPr lang="en-US" dirty="0">
                <a:solidFill>
                  <a:srgbClr val="0000FF"/>
                </a:solidFill>
              </a:rPr>
              <a:t>Little did he know that </a:t>
            </a:r>
            <a:r>
              <a:rPr lang="en-US" dirty="0" err="1">
                <a:solidFill>
                  <a:srgbClr val="0000FF"/>
                </a:solidFill>
              </a:rPr>
              <a:t>Polyphemos</a:t>
            </a:r>
            <a:r>
              <a:rPr lang="en-US" dirty="0">
                <a:solidFill>
                  <a:srgbClr val="0000FF"/>
                </a:solidFill>
              </a:rPr>
              <a:t> was a son of Poseidon.</a:t>
            </a:r>
            <a:r>
              <a:rPr lang="en-US" dirty="0"/>
              <a:t> “Hear me, Poseidon who circle the earth, dark-haired. If truly / I am your son, and you acknowledge yourself as my father, / grant that Odysseus, sacker of cities, son of Laertes, / who makes his home in </a:t>
            </a:r>
            <a:r>
              <a:rPr lang="en-US" dirty="0" err="1"/>
              <a:t>Ithaka</a:t>
            </a:r>
            <a:r>
              <a:rPr lang="en-US" dirty="0"/>
              <a:t>, may never reach home” (9.528-31).</a:t>
            </a:r>
          </a:p>
        </p:txBody>
      </p:sp>
    </p:spTree>
    <p:extLst>
      <p:ext uri="{BB962C8B-B14F-4D97-AF65-F5344CB8AC3E}">
        <p14:creationId xmlns:p14="http://schemas.microsoft.com/office/powerpoint/2010/main" val="805201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C</a:t>
            </a:r>
          </a:p>
        </p:txBody>
      </p:sp>
      <p:sp>
        <p:nvSpPr>
          <p:cNvPr id="3" name="Content Placeholder 2"/>
          <p:cNvSpPr>
            <a:spLocks noGrp="1"/>
          </p:cNvSpPr>
          <p:nvPr>
            <p:ph sz="quarter" idx="1"/>
          </p:nvPr>
        </p:nvSpPr>
        <p:spPr/>
        <p:txBody>
          <a:bodyPr/>
          <a:lstStyle/>
          <a:p>
            <a:pPr marL="0" indent="0">
              <a:buNone/>
            </a:pPr>
            <a:r>
              <a:rPr lang="en-US" dirty="0"/>
              <a:t>Odysseus lets his ego get the best of him, and out of stupidity tells the Cyclops what his real name is as he is leaving. Little did he know that </a:t>
            </a:r>
            <a:r>
              <a:rPr lang="en-US" dirty="0" err="1"/>
              <a:t>Polyphemos</a:t>
            </a:r>
            <a:r>
              <a:rPr lang="en-US" dirty="0"/>
              <a:t> was a son of Poseidon. </a:t>
            </a:r>
            <a:r>
              <a:rPr lang="en-US" dirty="0">
                <a:solidFill>
                  <a:srgbClr val="0000FF"/>
                </a:solidFill>
              </a:rPr>
              <a:t>“Hear me, Poseidon who circle the earth, dark-haired. If truly / I am your son, and you acknowledge yourself as my father, / grant that Odysseus, sacker of cities, son of Laertes, / who makes his home in </a:t>
            </a:r>
            <a:r>
              <a:rPr lang="en-US" dirty="0" err="1">
                <a:solidFill>
                  <a:srgbClr val="0000FF"/>
                </a:solidFill>
              </a:rPr>
              <a:t>Ithaka</a:t>
            </a:r>
            <a:r>
              <a:rPr lang="en-US" dirty="0">
                <a:solidFill>
                  <a:srgbClr val="0000FF"/>
                </a:solidFill>
              </a:rPr>
              <a:t>, may never reach home” (9.528-31).</a:t>
            </a:r>
          </a:p>
        </p:txBody>
      </p:sp>
    </p:spTree>
    <p:extLst>
      <p:ext uri="{BB962C8B-B14F-4D97-AF65-F5344CB8AC3E}">
        <p14:creationId xmlns:p14="http://schemas.microsoft.com/office/powerpoint/2010/main" val="3765167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3</a:t>
            </a:r>
          </a:p>
        </p:txBody>
      </p:sp>
      <p:sp>
        <p:nvSpPr>
          <p:cNvPr id="3" name="Content Placeholder 2"/>
          <p:cNvSpPr>
            <a:spLocks noGrp="1"/>
          </p:cNvSpPr>
          <p:nvPr>
            <p:ph sz="quarter" idx="1"/>
          </p:nvPr>
        </p:nvSpPr>
        <p:spPr/>
        <p:txBody>
          <a:bodyPr>
            <a:normAutofit/>
          </a:bodyPr>
          <a:lstStyle/>
          <a:p>
            <a:r>
              <a:rPr lang="en-US" dirty="0"/>
              <a:t>Quotations should be </a:t>
            </a:r>
            <a:r>
              <a:rPr lang="en-US" u="sng" dirty="0"/>
              <a:t>situated</a:t>
            </a:r>
            <a:r>
              <a:rPr lang="en-US" dirty="0"/>
              <a:t> such that the scene and speaker are identified.</a:t>
            </a:r>
          </a:p>
          <a:p>
            <a:pPr lvl="1"/>
            <a:r>
              <a:rPr lang="en-US" dirty="0">
                <a:solidFill>
                  <a:srgbClr val="0070C0"/>
                </a:solidFill>
              </a:rPr>
              <a:t>Many quotations are hard or impossible to interpret without a sense of their context. “Nothing, my lord” from </a:t>
            </a:r>
            <a:r>
              <a:rPr lang="en-US" i="1" dirty="0">
                <a:solidFill>
                  <a:srgbClr val="0070C0"/>
                </a:solidFill>
              </a:rPr>
              <a:t>King Lear</a:t>
            </a:r>
            <a:r>
              <a:rPr lang="en-US" dirty="0">
                <a:solidFill>
                  <a:srgbClr val="0070C0"/>
                </a:solidFill>
              </a:rPr>
              <a:t>’s</a:t>
            </a:r>
            <a:r>
              <a:rPr lang="en-US" i="1" dirty="0">
                <a:solidFill>
                  <a:srgbClr val="0070C0"/>
                </a:solidFill>
              </a:rPr>
              <a:t> </a:t>
            </a:r>
            <a:r>
              <a:rPr lang="en-US" dirty="0">
                <a:solidFill>
                  <a:srgbClr val="0070C0"/>
                </a:solidFill>
              </a:rPr>
              <a:t>virtuous Cordelia in scene 1 registers differently from “Nothing, my lord” as spoken by the ambitiously treacherous Edmund in scene 2.</a:t>
            </a:r>
          </a:p>
        </p:txBody>
      </p:sp>
    </p:spTree>
    <p:extLst>
      <p:ext uri="{BB962C8B-B14F-4D97-AF65-F5344CB8AC3E}">
        <p14:creationId xmlns:p14="http://schemas.microsoft.com/office/powerpoint/2010/main" val="3505985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3</a:t>
            </a:r>
          </a:p>
        </p:txBody>
      </p:sp>
      <p:sp>
        <p:nvSpPr>
          <p:cNvPr id="3" name="Content Placeholder 2"/>
          <p:cNvSpPr>
            <a:spLocks noGrp="1"/>
          </p:cNvSpPr>
          <p:nvPr>
            <p:ph sz="quarter" idx="1"/>
          </p:nvPr>
        </p:nvSpPr>
        <p:spPr/>
        <p:txBody>
          <a:bodyPr>
            <a:normAutofit lnSpcReduction="10000"/>
          </a:bodyPr>
          <a:lstStyle/>
          <a:p>
            <a:r>
              <a:rPr lang="en-US" dirty="0"/>
              <a:t>Quotations should be </a:t>
            </a:r>
            <a:r>
              <a:rPr lang="en-US" u="sng" dirty="0"/>
              <a:t>situated</a:t>
            </a:r>
            <a:r>
              <a:rPr lang="en-US" dirty="0"/>
              <a:t> such that the scene and speaker are identified.</a:t>
            </a:r>
          </a:p>
          <a:p>
            <a:pPr lvl="1"/>
            <a:r>
              <a:rPr lang="en-US" dirty="0"/>
              <a:t>Many quotations are hard or impossible to interpret without a sense of their context. “Nothing, my lord” from </a:t>
            </a:r>
            <a:r>
              <a:rPr lang="en-US" i="1" dirty="0"/>
              <a:t>King Lear</a:t>
            </a:r>
            <a:r>
              <a:rPr lang="en-US" dirty="0"/>
              <a:t>’s</a:t>
            </a:r>
            <a:r>
              <a:rPr lang="en-US" i="1" dirty="0"/>
              <a:t> </a:t>
            </a:r>
            <a:r>
              <a:rPr lang="en-US" dirty="0"/>
              <a:t>virtuous Cordelia in scene 1 registers differently from “Nothing, my lord” as spoken by the ambitiously treacherous Edmund in scene 2. </a:t>
            </a:r>
          </a:p>
          <a:p>
            <a:pPr lvl="1"/>
            <a:r>
              <a:rPr lang="en-US" dirty="0">
                <a:solidFill>
                  <a:srgbClr val="0070C0"/>
                </a:solidFill>
              </a:rPr>
              <a:t>Dante’s Virgil can urge the pilgrim to “let pleasure be your guide” only at the threshold of Earthly Paradise (</a:t>
            </a:r>
            <a:r>
              <a:rPr lang="en-US" i="1" dirty="0" err="1">
                <a:solidFill>
                  <a:srgbClr val="0070C0"/>
                </a:solidFill>
              </a:rPr>
              <a:t>Purg</a:t>
            </a:r>
            <a:r>
              <a:rPr lang="en-US" i="1" dirty="0">
                <a:solidFill>
                  <a:srgbClr val="0070C0"/>
                </a:solidFill>
              </a:rPr>
              <a:t>. </a:t>
            </a:r>
            <a:r>
              <a:rPr lang="en-US" dirty="0">
                <a:solidFill>
                  <a:srgbClr val="0070C0"/>
                </a:solidFill>
              </a:rPr>
              <a:t>27.131). Had he said this earlier—say, in Hell—disaster might have ensued.</a:t>
            </a:r>
          </a:p>
        </p:txBody>
      </p:sp>
    </p:spTree>
    <p:extLst>
      <p:ext uri="{BB962C8B-B14F-4D97-AF65-F5344CB8AC3E}">
        <p14:creationId xmlns:p14="http://schemas.microsoft.com/office/powerpoint/2010/main" val="647195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3</a:t>
            </a:r>
          </a:p>
        </p:txBody>
      </p:sp>
      <p:sp>
        <p:nvSpPr>
          <p:cNvPr id="3" name="Content Placeholder 2"/>
          <p:cNvSpPr>
            <a:spLocks noGrp="1"/>
          </p:cNvSpPr>
          <p:nvPr>
            <p:ph sz="quarter" idx="1"/>
          </p:nvPr>
        </p:nvSpPr>
        <p:spPr/>
        <p:txBody>
          <a:bodyPr>
            <a:normAutofit fontScale="92500" lnSpcReduction="20000"/>
          </a:bodyPr>
          <a:lstStyle/>
          <a:p>
            <a:r>
              <a:rPr lang="en-US" dirty="0"/>
              <a:t>Quotations should be </a:t>
            </a:r>
            <a:r>
              <a:rPr lang="en-US" u="sng" dirty="0"/>
              <a:t>situated</a:t>
            </a:r>
            <a:r>
              <a:rPr lang="en-US" dirty="0"/>
              <a:t> such that the scene and speaker are identified.</a:t>
            </a:r>
          </a:p>
          <a:p>
            <a:pPr lvl="1"/>
            <a:r>
              <a:rPr lang="en-US" dirty="0"/>
              <a:t>Many quotations are hard or impossible to interpret without a sense of their context. “Nothing, my lord” from </a:t>
            </a:r>
            <a:r>
              <a:rPr lang="en-US" i="1" dirty="0"/>
              <a:t>King Lear</a:t>
            </a:r>
            <a:r>
              <a:rPr lang="en-US" dirty="0"/>
              <a:t>’s</a:t>
            </a:r>
            <a:r>
              <a:rPr lang="en-US" i="1" dirty="0"/>
              <a:t> </a:t>
            </a:r>
            <a:r>
              <a:rPr lang="en-US" dirty="0"/>
              <a:t>virtuous </a:t>
            </a:r>
            <a:r>
              <a:rPr lang="en-US" dirty="0" err="1"/>
              <a:t>Cordelia</a:t>
            </a:r>
            <a:r>
              <a:rPr lang="en-US" dirty="0"/>
              <a:t> in scene 1 registers differently from “Nothing, my lord” as spoken by the ambitiously treacherous Edmund in scene 2. </a:t>
            </a:r>
          </a:p>
          <a:p>
            <a:pPr lvl="1"/>
            <a:r>
              <a:rPr lang="en-US" dirty="0"/>
              <a:t>Dante’s Virgil can urge the pilgrim to “let pleasure be your guide” only at the threshold of Earthly Paradise (</a:t>
            </a:r>
            <a:r>
              <a:rPr lang="en-US" i="1" dirty="0" err="1"/>
              <a:t>Purg</a:t>
            </a:r>
            <a:r>
              <a:rPr lang="en-US" i="1" dirty="0"/>
              <a:t>. </a:t>
            </a:r>
            <a:r>
              <a:rPr lang="en-US" dirty="0"/>
              <a:t>27.131). Had he said this earlier—say, in Hell—disaster might have ensued.</a:t>
            </a:r>
          </a:p>
          <a:p>
            <a:pPr lvl="1"/>
            <a:r>
              <a:rPr lang="en-US" dirty="0">
                <a:solidFill>
                  <a:srgbClr val="0070C0"/>
                </a:solidFill>
              </a:rPr>
              <a:t>For guidance on how to understand a given statement, we often need to know by whom and under what circumstances the statement has been made.</a:t>
            </a:r>
          </a:p>
        </p:txBody>
      </p:sp>
    </p:spTree>
    <p:extLst>
      <p:ext uri="{BB962C8B-B14F-4D97-AF65-F5344CB8AC3E}">
        <p14:creationId xmlns:p14="http://schemas.microsoft.com/office/powerpoint/2010/main" val="2615648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C</a:t>
            </a:r>
          </a:p>
        </p:txBody>
      </p:sp>
      <p:sp>
        <p:nvSpPr>
          <p:cNvPr id="3" name="Content Placeholder 2"/>
          <p:cNvSpPr>
            <a:spLocks noGrp="1"/>
          </p:cNvSpPr>
          <p:nvPr>
            <p:ph sz="quarter" idx="1"/>
          </p:nvPr>
        </p:nvSpPr>
        <p:spPr/>
        <p:txBody>
          <a:bodyPr/>
          <a:lstStyle/>
          <a:p>
            <a:pPr marL="0" indent="0">
              <a:buNone/>
            </a:pPr>
            <a:r>
              <a:rPr lang="en-US" dirty="0"/>
              <a:t>Odysseus lets his ego get the best of him, and out of stupidity tells the Cyclops what his real name is as he is leaving. Little did he know that </a:t>
            </a:r>
            <a:r>
              <a:rPr lang="en-US" dirty="0" err="1"/>
              <a:t>Polyphemos</a:t>
            </a:r>
            <a:r>
              <a:rPr lang="en-US" dirty="0"/>
              <a:t> was a son of Poseidon. </a:t>
            </a:r>
            <a:r>
              <a:rPr lang="en-US" dirty="0">
                <a:solidFill>
                  <a:srgbClr val="0000FF"/>
                </a:solidFill>
              </a:rPr>
              <a:t>“Hear me, Poseidon who circle the earth, dark-haired. If truly / I am your son, and you acknowledge yourself as my father, / grant that Odysseus, sacker of cities, son of Laertes, / who makes his home in </a:t>
            </a:r>
            <a:r>
              <a:rPr lang="en-US" dirty="0" err="1">
                <a:solidFill>
                  <a:srgbClr val="0000FF"/>
                </a:solidFill>
              </a:rPr>
              <a:t>Ithaka</a:t>
            </a:r>
            <a:r>
              <a:rPr lang="en-US" dirty="0">
                <a:solidFill>
                  <a:srgbClr val="0000FF"/>
                </a:solidFill>
              </a:rPr>
              <a:t>, may never reach home” (9.528-31).</a:t>
            </a:r>
          </a:p>
        </p:txBody>
      </p:sp>
    </p:spTree>
    <p:extLst>
      <p:ext uri="{BB962C8B-B14F-4D97-AF65-F5344CB8AC3E}">
        <p14:creationId xmlns:p14="http://schemas.microsoft.com/office/powerpoint/2010/main" val="2711576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a:xfrm>
            <a:off x="612648" y="1600199"/>
            <a:ext cx="8153400" cy="4911811"/>
          </a:xfrm>
        </p:spPr>
        <p:txBody>
          <a:bodyPr>
            <a:normAutofit/>
          </a:bodyPr>
          <a:lstStyle/>
          <a:p>
            <a:pPr marL="0" indent="0">
              <a:buNone/>
            </a:pPr>
            <a:r>
              <a:rPr lang="en-US" dirty="0"/>
              <a:t>Most of the essays that you write for courses in the Literary Tradition sequence will be </a:t>
            </a:r>
            <a:r>
              <a:rPr lang="en-US" u="sng" dirty="0"/>
              <a:t>arguments</a:t>
            </a:r>
            <a:r>
              <a:rPr lang="en-US" dirty="0"/>
              <a:t> based on interpretive analysis.</a:t>
            </a:r>
          </a:p>
          <a:p>
            <a:pPr marL="0" indent="0">
              <a:buNone/>
            </a:pPr>
            <a:endParaRPr lang="en-US" dirty="0"/>
          </a:p>
          <a:p>
            <a:pPr marL="0" indent="0">
              <a:buNone/>
            </a:pPr>
            <a:r>
              <a:rPr lang="en-US" dirty="0"/>
              <a:t>Arguments are built from claims, which must be articulated and defended.</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78573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 The Big One</a:t>
            </a:r>
          </a:p>
        </p:txBody>
      </p:sp>
      <p:sp>
        <p:nvSpPr>
          <p:cNvPr id="3" name="Content Placeholder 2"/>
          <p:cNvSpPr>
            <a:spLocks noGrp="1"/>
          </p:cNvSpPr>
          <p:nvPr>
            <p:ph sz="quarter" idx="1"/>
          </p:nvPr>
        </p:nvSpPr>
        <p:spPr/>
        <p:txBody>
          <a:bodyPr/>
          <a:lstStyle/>
          <a:p>
            <a:r>
              <a:rPr lang="en-US" dirty="0"/>
              <a:t>Quotations should not be isolated; instead they should be </a:t>
            </a:r>
            <a:r>
              <a:rPr lang="en-US" u="sng" dirty="0"/>
              <a:t>embedded</a:t>
            </a:r>
            <a:r>
              <a:rPr lang="en-US" dirty="0"/>
              <a:t> grammatically within claim-making sentences.</a:t>
            </a:r>
          </a:p>
        </p:txBody>
      </p:sp>
    </p:spTree>
    <p:extLst>
      <p:ext uri="{BB962C8B-B14F-4D97-AF65-F5344CB8AC3E}">
        <p14:creationId xmlns:p14="http://schemas.microsoft.com/office/powerpoint/2010/main" val="2783452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 The Big One</a:t>
            </a:r>
          </a:p>
        </p:txBody>
      </p:sp>
      <p:sp>
        <p:nvSpPr>
          <p:cNvPr id="3" name="Content Placeholder 2"/>
          <p:cNvSpPr>
            <a:spLocks noGrp="1"/>
          </p:cNvSpPr>
          <p:nvPr>
            <p:ph sz="quarter" idx="1"/>
          </p:nvPr>
        </p:nvSpPr>
        <p:spPr/>
        <p:txBody>
          <a:bodyPr>
            <a:normAutofit/>
          </a:bodyPr>
          <a:lstStyle/>
          <a:p>
            <a:r>
              <a:rPr lang="en-US" dirty="0"/>
              <a:t>Quotations should not be isolated; instead they should be </a:t>
            </a:r>
            <a:r>
              <a:rPr lang="en-US" u="sng" dirty="0"/>
              <a:t>embedded</a:t>
            </a:r>
            <a:r>
              <a:rPr lang="en-US" dirty="0"/>
              <a:t> grammatically within claim-making sentences.</a:t>
            </a:r>
          </a:p>
          <a:p>
            <a:pPr lvl="1"/>
            <a:r>
              <a:rPr lang="en-US" dirty="0"/>
              <a:t>So: the unquoted prose of the interpretive sentence articulates the claim and situates one or more brief quotations.</a:t>
            </a:r>
          </a:p>
          <a:p>
            <a:pPr marL="365760" lvl="1" indent="0">
              <a:buNone/>
            </a:pPr>
            <a:endParaRPr lang="en-US" dirty="0"/>
          </a:p>
        </p:txBody>
      </p:sp>
    </p:spTree>
    <p:extLst>
      <p:ext uri="{BB962C8B-B14F-4D97-AF65-F5344CB8AC3E}">
        <p14:creationId xmlns:p14="http://schemas.microsoft.com/office/powerpoint/2010/main" val="36065843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 The Big One</a:t>
            </a:r>
          </a:p>
        </p:txBody>
      </p:sp>
      <p:sp>
        <p:nvSpPr>
          <p:cNvPr id="3" name="Content Placeholder 2"/>
          <p:cNvSpPr>
            <a:spLocks noGrp="1"/>
          </p:cNvSpPr>
          <p:nvPr>
            <p:ph sz="quarter" idx="1"/>
          </p:nvPr>
        </p:nvSpPr>
        <p:spPr/>
        <p:txBody>
          <a:bodyPr>
            <a:normAutofit/>
          </a:bodyPr>
          <a:lstStyle/>
          <a:p>
            <a:r>
              <a:rPr lang="en-US" dirty="0"/>
              <a:t>Quotations should not be isolated; instead they should be </a:t>
            </a:r>
            <a:r>
              <a:rPr lang="en-US" u="sng" dirty="0"/>
              <a:t>embedded</a:t>
            </a:r>
            <a:r>
              <a:rPr lang="en-US" dirty="0"/>
              <a:t> grammatically within claim-making sentences.</a:t>
            </a:r>
          </a:p>
          <a:p>
            <a:pPr lvl="1"/>
            <a:r>
              <a:rPr lang="en-US" dirty="0"/>
              <a:t>So: the unquoted prose of the interpretive sentence articulates the claim and situates one or more brief quotations.</a:t>
            </a:r>
          </a:p>
          <a:p>
            <a:pPr lvl="1"/>
            <a:r>
              <a:rPr lang="en-US" dirty="0"/>
              <a:t>And: these brief quotations provide the textual evidence that supports the claim (and little or nothing more).</a:t>
            </a:r>
          </a:p>
        </p:txBody>
      </p:sp>
    </p:spTree>
    <p:extLst>
      <p:ext uri="{BB962C8B-B14F-4D97-AF65-F5344CB8AC3E}">
        <p14:creationId xmlns:p14="http://schemas.microsoft.com/office/powerpoint/2010/main" val="594777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 The Big One</a:t>
            </a:r>
          </a:p>
        </p:txBody>
      </p:sp>
      <p:sp>
        <p:nvSpPr>
          <p:cNvPr id="3" name="Content Placeholder 2"/>
          <p:cNvSpPr>
            <a:spLocks noGrp="1"/>
          </p:cNvSpPr>
          <p:nvPr>
            <p:ph sz="quarter" idx="1"/>
          </p:nvPr>
        </p:nvSpPr>
        <p:spPr>
          <a:xfrm>
            <a:off x="612648" y="1610962"/>
            <a:ext cx="8153400" cy="4495800"/>
          </a:xfrm>
        </p:spPr>
        <p:txBody>
          <a:bodyPr>
            <a:normAutofit/>
          </a:bodyPr>
          <a:lstStyle/>
          <a:p>
            <a:r>
              <a:rPr lang="en-US" dirty="0"/>
              <a:t>Quotations should not be isolated; instead they should be </a:t>
            </a:r>
            <a:r>
              <a:rPr lang="en-US" u="sng" dirty="0"/>
              <a:t>embedded</a:t>
            </a:r>
            <a:r>
              <a:rPr lang="en-US" dirty="0"/>
              <a:t> grammatically within claim-making sentences.</a:t>
            </a:r>
          </a:p>
          <a:p>
            <a:pPr lvl="1"/>
            <a:r>
              <a:rPr lang="en-US" dirty="0"/>
              <a:t>So: the unquoted prose of the interpretive sentence articulates the claim and situates one or more brief quotations.</a:t>
            </a:r>
          </a:p>
          <a:p>
            <a:pPr lvl="1"/>
            <a:r>
              <a:rPr lang="en-US" dirty="0"/>
              <a:t>And: these brief quotations provide the textual evidence that supports the claim.</a:t>
            </a:r>
          </a:p>
          <a:p>
            <a:pPr lvl="1"/>
            <a:r>
              <a:rPr lang="en-US" dirty="0"/>
              <a:t>The two complement each other like well-matched spouses.</a:t>
            </a:r>
          </a:p>
        </p:txBody>
      </p:sp>
    </p:spTree>
    <p:extLst>
      <p:ext uri="{BB962C8B-B14F-4D97-AF65-F5344CB8AC3E}">
        <p14:creationId xmlns:p14="http://schemas.microsoft.com/office/powerpoint/2010/main" val="5757968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 The Big One</a:t>
            </a:r>
          </a:p>
        </p:txBody>
      </p:sp>
      <p:sp>
        <p:nvSpPr>
          <p:cNvPr id="3" name="Content Placeholder 2"/>
          <p:cNvSpPr>
            <a:spLocks noGrp="1"/>
          </p:cNvSpPr>
          <p:nvPr>
            <p:ph sz="quarter" idx="1"/>
          </p:nvPr>
        </p:nvSpPr>
        <p:spPr/>
        <p:txBody>
          <a:bodyPr>
            <a:normAutofit lnSpcReduction="10000"/>
          </a:bodyPr>
          <a:lstStyle/>
          <a:p>
            <a:r>
              <a:rPr lang="en-US" dirty="0"/>
              <a:t>Quotations should not be isolated; instead they should be </a:t>
            </a:r>
            <a:r>
              <a:rPr lang="en-US" u="sng" dirty="0"/>
              <a:t>embedded</a:t>
            </a:r>
            <a:r>
              <a:rPr lang="en-US" dirty="0"/>
              <a:t> grammatically within claim-making sentences.</a:t>
            </a:r>
          </a:p>
          <a:p>
            <a:pPr lvl="1"/>
            <a:r>
              <a:rPr lang="en-US" dirty="0"/>
              <a:t>So: the unquoted prose of the interpretive sentence articulates the claim and situates one or more brief quotations.</a:t>
            </a:r>
          </a:p>
          <a:p>
            <a:pPr lvl="1"/>
            <a:r>
              <a:rPr lang="en-US" dirty="0"/>
              <a:t>And: these brief quotations direct attention to the textual evidence that supports the claim.</a:t>
            </a:r>
          </a:p>
          <a:p>
            <a:pPr lvl="1"/>
            <a:r>
              <a:rPr lang="en-US" dirty="0"/>
              <a:t>The two complement each other like well-matched spouses.</a:t>
            </a:r>
          </a:p>
          <a:p>
            <a:pPr lvl="1"/>
            <a:r>
              <a:rPr lang="en-US" dirty="0"/>
              <a:t>The sentence’s grammar plays the role of matrimony.</a:t>
            </a:r>
          </a:p>
        </p:txBody>
      </p:sp>
    </p:spTree>
    <p:extLst>
      <p:ext uri="{BB962C8B-B14F-4D97-AF65-F5344CB8AC3E}">
        <p14:creationId xmlns:p14="http://schemas.microsoft.com/office/powerpoint/2010/main" val="25234139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4 implies Points 1, 2, and 3</a:t>
            </a:r>
          </a:p>
        </p:txBody>
      </p:sp>
      <p:sp>
        <p:nvSpPr>
          <p:cNvPr id="3" name="Content Placeholder 2"/>
          <p:cNvSpPr>
            <a:spLocks noGrp="1"/>
          </p:cNvSpPr>
          <p:nvPr>
            <p:ph sz="quarter" idx="1"/>
          </p:nvPr>
        </p:nvSpPr>
        <p:spPr/>
        <p:txBody>
          <a:bodyPr>
            <a:normAutofit/>
          </a:bodyPr>
          <a:lstStyle/>
          <a:p>
            <a:r>
              <a:rPr lang="en-US" dirty="0"/>
              <a:t>Quotations should not be isolated; instead they should be </a:t>
            </a:r>
            <a:r>
              <a:rPr lang="en-US" u="sng" dirty="0"/>
              <a:t>embedded</a:t>
            </a:r>
            <a:r>
              <a:rPr lang="en-US" dirty="0"/>
              <a:t> grammatically within claim-making sentences.</a:t>
            </a:r>
          </a:p>
          <a:p>
            <a:pPr lvl="1"/>
            <a:r>
              <a:rPr lang="en-US" dirty="0"/>
              <a:t>Quotations should serve primarily as evidence for </a:t>
            </a:r>
            <a:r>
              <a:rPr lang="en-US" u="sng" dirty="0"/>
              <a:t>interpretive</a:t>
            </a:r>
            <a:r>
              <a:rPr lang="en-US" dirty="0"/>
              <a:t> claims.</a:t>
            </a:r>
          </a:p>
          <a:p>
            <a:pPr lvl="1"/>
            <a:r>
              <a:rPr lang="en-US" dirty="0"/>
              <a:t>Quotations generally should be kept </a:t>
            </a:r>
            <a:r>
              <a:rPr lang="en-US" u="sng" dirty="0"/>
              <a:t>short</a:t>
            </a:r>
            <a:r>
              <a:rPr lang="en-US" dirty="0"/>
              <a:t>.</a:t>
            </a:r>
          </a:p>
          <a:p>
            <a:pPr lvl="1"/>
            <a:r>
              <a:rPr lang="en-US" dirty="0"/>
              <a:t>Quotations should be </a:t>
            </a:r>
            <a:r>
              <a:rPr lang="en-US" u="sng" dirty="0"/>
              <a:t>situated</a:t>
            </a:r>
            <a:r>
              <a:rPr lang="en-US" dirty="0"/>
              <a:t> such that the scene and speaker are identified.</a:t>
            </a:r>
          </a:p>
        </p:txBody>
      </p:sp>
    </p:spTree>
    <p:extLst>
      <p:ext uri="{BB962C8B-B14F-4D97-AF65-F5344CB8AC3E}">
        <p14:creationId xmlns:p14="http://schemas.microsoft.com/office/powerpoint/2010/main" val="3344470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Example D</a:t>
            </a:r>
          </a:p>
        </p:txBody>
      </p:sp>
      <p:sp>
        <p:nvSpPr>
          <p:cNvPr id="3" name="Content Placeholder 2"/>
          <p:cNvSpPr>
            <a:spLocks noGrp="1"/>
          </p:cNvSpPr>
          <p:nvPr>
            <p:ph sz="quarter" idx="1"/>
          </p:nvPr>
        </p:nvSpPr>
        <p:spPr/>
        <p:txBody>
          <a:bodyPr/>
          <a:lstStyle/>
          <a:p>
            <a:pPr marL="0" indent="0">
              <a:buNone/>
            </a:pPr>
            <a:r>
              <a:rPr lang="en-US" dirty="0"/>
              <a:t>Penelope turns upon Odysseus the kind of trick he has used upon others when she orders the bed he had built to be moved. “Put the firm bed here outside for him, and cover it / over with fleeces and blankets, and with shining coverlets” (23.179-80).</a:t>
            </a:r>
          </a:p>
        </p:txBody>
      </p:sp>
    </p:spTree>
    <p:extLst>
      <p:ext uri="{BB962C8B-B14F-4D97-AF65-F5344CB8AC3E}">
        <p14:creationId xmlns:p14="http://schemas.microsoft.com/office/powerpoint/2010/main" val="481057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D – very minor improvement</a:t>
            </a:r>
          </a:p>
        </p:txBody>
      </p:sp>
      <p:sp>
        <p:nvSpPr>
          <p:cNvPr id="3" name="Content Placeholder 2"/>
          <p:cNvSpPr>
            <a:spLocks noGrp="1"/>
          </p:cNvSpPr>
          <p:nvPr>
            <p:ph sz="quarter" idx="1"/>
          </p:nvPr>
        </p:nvSpPr>
        <p:spPr/>
        <p:txBody>
          <a:bodyPr/>
          <a:lstStyle/>
          <a:p>
            <a:pPr marL="0" indent="0">
              <a:buNone/>
            </a:pPr>
            <a:r>
              <a:rPr lang="en-US" dirty="0"/>
              <a:t>Penelope turns upon Odysseus the kind of trick he has used upon others when </a:t>
            </a:r>
            <a:r>
              <a:rPr lang="en-US" u="sng" dirty="0"/>
              <a:t>she orders</a:t>
            </a:r>
            <a:r>
              <a:rPr lang="en-US" dirty="0"/>
              <a:t> the bed he had built to be moved</a:t>
            </a:r>
            <a:r>
              <a:rPr lang="en-US" dirty="0">
                <a:solidFill>
                  <a:srgbClr val="FF0000"/>
                </a:solidFill>
              </a:rPr>
              <a:t>:</a:t>
            </a:r>
            <a:r>
              <a:rPr lang="en-US" dirty="0"/>
              <a:t> “Put the firm bed here outside for him, and cover it / over with fleeces and blankets, and with shining coverlets” (23.179-80).</a:t>
            </a:r>
          </a:p>
          <a:p>
            <a:pPr marL="0" indent="0">
              <a:buNone/>
            </a:pPr>
            <a:endParaRPr lang="en-US" dirty="0"/>
          </a:p>
          <a:p>
            <a:pPr marL="0" indent="0">
              <a:buNone/>
            </a:pPr>
            <a:r>
              <a:rPr lang="en-US" dirty="0"/>
              <a:t>[Integrate the evidential quotation into the claim-making sentence.]</a:t>
            </a:r>
          </a:p>
        </p:txBody>
      </p:sp>
    </p:spTree>
    <p:extLst>
      <p:ext uri="{BB962C8B-B14F-4D97-AF65-F5344CB8AC3E}">
        <p14:creationId xmlns:p14="http://schemas.microsoft.com/office/powerpoint/2010/main" val="2365391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 further improved</a:t>
            </a:r>
          </a:p>
        </p:txBody>
      </p:sp>
      <p:sp>
        <p:nvSpPr>
          <p:cNvPr id="3" name="Content Placeholder 2"/>
          <p:cNvSpPr>
            <a:spLocks noGrp="1"/>
          </p:cNvSpPr>
          <p:nvPr>
            <p:ph sz="quarter" idx="1"/>
          </p:nvPr>
        </p:nvSpPr>
        <p:spPr/>
        <p:txBody>
          <a:bodyPr/>
          <a:lstStyle/>
          <a:p>
            <a:pPr marL="0" indent="0">
              <a:buNone/>
            </a:pPr>
            <a:r>
              <a:rPr lang="en-US" dirty="0"/>
              <a:t>Penelope turns upon Odysseus the kind of trick he has used upon others when she orders the bed he had built to be moved: “Put the firm bed here outside for him</a:t>
            </a:r>
            <a:r>
              <a:rPr lang="en-US" strike="sngStrike" dirty="0">
                <a:solidFill>
                  <a:srgbClr val="FF0000"/>
                </a:solidFill>
              </a:rPr>
              <a:t>, and cover it / over with fleeces and blankets, and with shining coverlets</a:t>
            </a:r>
            <a:r>
              <a:rPr lang="en-US" dirty="0"/>
              <a:t>” (23.179</a:t>
            </a:r>
            <a:r>
              <a:rPr lang="en-US" strike="sngStrike" dirty="0">
                <a:solidFill>
                  <a:srgbClr val="FF0000"/>
                </a:solidFill>
              </a:rPr>
              <a:t>-80</a:t>
            </a:r>
            <a:r>
              <a:rPr lang="en-US" dirty="0"/>
              <a:t>).</a:t>
            </a:r>
          </a:p>
          <a:p>
            <a:pPr marL="0" indent="0">
              <a:buNone/>
            </a:pPr>
            <a:endParaRPr lang="en-US" dirty="0"/>
          </a:p>
          <a:p>
            <a:pPr marL="0" indent="0">
              <a:buNone/>
            </a:pPr>
            <a:r>
              <a:rPr lang="en-US" dirty="0"/>
              <a:t>[These details are irrelevant to the argument.]</a:t>
            </a:r>
          </a:p>
        </p:txBody>
      </p:sp>
    </p:spTree>
    <p:extLst>
      <p:ext uri="{BB962C8B-B14F-4D97-AF65-F5344CB8AC3E}">
        <p14:creationId xmlns:p14="http://schemas.microsoft.com/office/powerpoint/2010/main" val="2035273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 further improved</a:t>
            </a:r>
          </a:p>
        </p:txBody>
      </p:sp>
      <p:sp>
        <p:nvSpPr>
          <p:cNvPr id="3" name="Content Placeholder 2"/>
          <p:cNvSpPr>
            <a:spLocks noGrp="1"/>
          </p:cNvSpPr>
          <p:nvPr>
            <p:ph sz="quarter" idx="1"/>
          </p:nvPr>
        </p:nvSpPr>
        <p:spPr/>
        <p:txBody>
          <a:bodyPr/>
          <a:lstStyle/>
          <a:p>
            <a:pPr marL="0" indent="0">
              <a:buNone/>
            </a:pPr>
            <a:r>
              <a:rPr lang="en-US" dirty="0"/>
              <a:t>Penelope turns upon Odysseus the kind of trick he has used upon others when she orders the bed he had built to be moved: </a:t>
            </a:r>
            <a:r>
              <a:rPr lang="en-US" dirty="0">
                <a:solidFill>
                  <a:srgbClr val="FF0000"/>
                </a:solidFill>
              </a:rPr>
              <a:t>“Put the firm bed here outside for him” (23.179).</a:t>
            </a:r>
          </a:p>
          <a:p>
            <a:pPr marL="0" indent="0">
              <a:buNone/>
            </a:pPr>
            <a:endParaRPr lang="en-US" dirty="0"/>
          </a:p>
          <a:p>
            <a:pPr marL="0" indent="0">
              <a:buNone/>
            </a:pPr>
            <a:r>
              <a:rPr lang="en-US" dirty="0"/>
              <a:t>[But the quotation remains somewhat isolated.]</a:t>
            </a:r>
          </a:p>
        </p:txBody>
      </p:sp>
    </p:spTree>
    <p:extLst>
      <p:ext uri="{BB962C8B-B14F-4D97-AF65-F5344CB8AC3E}">
        <p14:creationId xmlns:p14="http://schemas.microsoft.com/office/powerpoint/2010/main" val="214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a:xfrm>
            <a:off x="612648" y="1600199"/>
            <a:ext cx="8153400" cy="4911811"/>
          </a:xfrm>
        </p:spPr>
        <p:txBody>
          <a:bodyPr>
            <a:normAutofit/>
          </a:bodyPr>
          <a:lstStyle/>
          <a:p>
            <a:pPr marL="0" indent="0">
              <a:buNone/>
            </a:pPr>
            <a:r>
              <a:rPr lang="en-US" dirty="0"/>
              <a:t>Most of the essays that you write for courses in the Literary Tradition sequence will be </a:t>
            </a:r>
            <a:r>
              <a:rPr lang="en-US" u="sng" dirty="0"/>
              <a:t>arguments</a:t>
            </a:r>
            <a:r>
              <a:rPr lang="en-US" dirty="0"/>
              <a:t> based on interpretive analysis.</a:t>
            </a:r>
          </a:p>
          <a:p>
            <a:pPr marL="0" indent="0">
              <a:buNone/>
            </a:pPr>
            <a:endParaRPr lang="en-US" dirty="0"/>
          </a:p>
          <a:p>
            <a:pPr marL="0" indent="0">
              <a:buNone/>
            </a:pPr>
            <a:r>
              <a:rPr lang="en-US" dirty="0"/>
              <a:t>Arguments are built from </a:t>
            </a:r>
            <a:r>
              <a:rPr lang="en-US" u="sng" dirty="0"/>
              <a:t>claims</a:t>
            </a:r>
            <a:r>
              <a:rPr lang="en-US" dirty="0"/>
              <a:t>, which must be articulated and defended.</a:t>
            </a:r>
          </a:p>
          <a:p>
            <a:pPr marL="0" indent="0">
              <a:buNone/>
            </a:pPr>
            <a:endParaRPr lang="en-US" dirty="0"/>
          </a:p>
          <a:p>
            <a:pPr marL="0" indent="0">
              <a:buNone/>
            </a:pPr>
            <a:r>
              <a:rPr lang="en-US" dirty="0"/>
              <a:t>In arguments about literature, the claims most often will be interpretive; that is, they will regard how certain language should be understood.</a:t>
            </a:r>
          </a:p>
        </p:txBody>
      </p:sp>
    </p:spTree>
    <p:extLst>
      <p:ext uri="{BB962C8B-B14F-4D97-AF65-F5344CB8AC3E}">
        <p14:creationId xmlns:p14="http://schemas.microsoft.com/office/powerpoint/2010/main" val="19819895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 final version</a:t>
            </a:r>
          </a:p>
        </p:txBody>
      </p:sp>
      <p:sp>
        <p:nvSpPr>
          <p:cNvPr id="3" name="Content Placeholder 2"/>
          <p:cNvSpPr>
            <a:spLocks noGrp="1"/>
          </p:cNvSpPr>
          <p:nvPr>
            <p:ph sz="quarter" idx="1"/>
          </p:nvPr>
        </p:nvSpPr>
        <p:spPr/>
        <p:txBody>
          <a:bodyPr/>
          <a:lstStyle/>
          <a:p>
            <a:pPr marL="0" indent="0">
              <a:buNone/>
            </a:pPr>
            <a:r>
              <a:rPr lang="en-US" dirty="0"/>
              <a:t>Penelope turns upon Odysseus the kind of trick he has used upon others when she orders their “firm bed” to be moved “here outside for him” (23.179).</a:t>
            </a:r>
          </a:p>
          <a:p>
            <a:pPr marL="0" indent="0">
              <a:buNone/>
            </a:pPr>
            <a:endParaRPr lang="en-US" dirty="0"/>
          </a:p>
          <a:p>
            <a:pPr marL="0" indent="0">
              <a:buNone/>
            </a:pPr>
            <a:r>
              <a:rPr lang="en-US" dirty="0"/>
              <a:t>[That’s better!]</a:t>
            </a:r>
          </a:p>
        </p:txBody>
      </p:sp>
    </p:spTree>
    <p:extLst>
      <p:ext uri="{BB962C8B-B14F-4D97-AF65-F5344CB8AC3E}">
        <p14:creationId xmlns:p14="http://schemas.microsoft.com/office/powerpoint/2010/main" val="41379001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 longer version</a:t>
            </a:r>
          </a:p>
        </p:txBody>
      </p:sp>
      <p:sp>
        <p:nvSpPr>
          <p:cNvPr id="3" name="Content Placeholder 2"/>
          <p:cNvSpPr>
            <a:spLocks noGrp="1"/>
          </p:cNvSpPr>
          <p:nvPr>
            <p:ph sz="quarter" idx="1"/>
          </p:nvPr>
        </p:nvSpPr>
        <p:spPr/>
        <p:txBody>
          <a:bodyPr>
            <a:normAutofit/>
          </a:bodyPr>
          <a:lstStyle/>
          <a:p>
            <a:pPr marL="0" indent="0">
              <a:buNone/>
            </a:pPr>
            <a:r>
              <a:rPr lang="en-US" dirty="0"/>
              <a:t>Penelope turns upon Odysseus the kind of trick he has used upon others when she orders their “firm bed” to be moved “here outside for him” (23.179). When he protests that “it would be difficult . . . / To change its position” because, having built their marital chamber around an olive tree’s trunk, he “ma[de] a bed post of it,” Odysseus passes, by virtue of his sincere confusion, her clever test (184-86, 198).</a:t>
            </a:r>
          </a:p>
          <a:p>
            <a:pPr marL="0" indent="0">
              <a:buNone/>
            </a:pPr>
            <a:endParaRPr lang="en-US" dirty="0"/>
          </a:p>
        </p:txBody>
      </p:sp>
    </p:spTree>
    <p:extLst>
      <p:ext uri="{BB962C8B-B14F-4D97-AF65-F5344CB8AC3E}">
        <p14:creationId xmlns:p14="http://schemas.microsoft.com/office/powerpoint/2010/main" val="400137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 and so on . . .</a:t>
            </a:r>
          </a:p>
        </p:txBody>
      </p:sp>
      <p:sp>
        <p:nvSpPr>
          <p:cNvPr id="3" name="Content Placeholder 2"/>
          <p:cNvSpPr>
            <a:spLocks noGrp="1"/>
          </p:cNvSpPr>
          <p:nvPr>
            <p:ph sz="quarter" idx="1"/>
          </p:nvPr>
        </p:nvSpPr>
        <p:spPr/>
        <p:txBody>
          <a:bodyPr>
            <a:normAutofit/>
          </a:bodyPr>
          <a:lstStyle/>
          <a:p>
            <a:pPr marL="0" indent="0">
              <a:buNone/>
            </a:pPr>
            <a:r>
              <a:rPr lang="en-US" dirty="0"/>
              <a:t>Husband and wife thus exemplify the “sweet agreement” of like-mindedness (</a:t>
            </a:r>
            <a:r>
              <a:rPr lang="en-US" i="1" dirty="0" err="1"/>
              <a:t>homophrosyne</a:t>
            </a:r>
            <a:r>
              <a:rPr lang="en-US" dirty="0"/>
              <a:t>) that Odysseus had recommended to the Phaiakian princess, </a:t>
            </a:r>
            <a:r>
              <a:rPr lang="en-US" dirty="0" err="1"/>
              <a:t>Nausikaa</a:t>
            </a:r>
            <a:r>
              <a:rPr lang="en-US" dirty="0"/>
              <a:t>, as the “steadfast” basis for “a harmonious household” (6.181, 182, 183-84).</a:t>
            </a:r>
          </a:p>
        </p:txBody>
      </p:sp>
    </p:spTree>
    <p:extLst>
      <p:ext uri="{BB962C8B-B14F-4D97-AF65-F5344CB8AC3E}">
        <p14:creationId xmlns:p14="http://schemas.microsoft.com/office/powerpoint/2010/main" val="13771910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sz="quarter" idx="1"/>
          </p:nvPr>
        </p:nvSpPr>
        <p:spPr/>
        <p:txBody>
          <a:bodyPr/>
          <a:lstStyle/>
          <a:p>
            <a:r>
              <a:rPr lang="en-US" dirty="0"/>
              <a:t>Quotations should serve primarily as evidence for </a:t>
            </a:r>
            <a:r>
              <a:rPr lang="en-US" u="sng" dirty="0"/>
              <a:t>interpretive</a:t>
            </a:r>
            <a:r>
              <a:rPr lang="en-US" dirty="0"/>
              <a:t> claims.</a:t>
            </a:r>
          </a:p>
          <a:p>
            <a:r>
              <a:rPr lang="en-US" dirty="0"/>
              <a:t>Quotations generally should be kept </a:t>
            </a:r>
            <a:r>
              <a:rPr lang="en-US" u="sng" dirty="0"/>
              <a:t>short</a:t>
            </a:r>
            <a:r>
              <a:rPr lang="en-US" dirty="0"/>
              <a:t>.</a:t>
            </a:r>
          </a:p>
          <a:p>
            <a:r>
              <a:rPr lang="en-US" dirty="0"/>
              <a:t>Quotations should be </a:t>
            </a:r>
            <a:r>
              <a:rPr lang="en-US" u="sng" dirty="0"/>
              <a:t>situated</a:t>
            </a:r>
            <a:r>
              <a:rPr lang="en-US" dirty="0"/>
              <a:t> such that the scene and speaker are identified.</a:t>
            </a:r>
          </a:p>
          <a:p>
            <a:r>
              <a:rPr lang="en-US" dirty="0"/>
              <a:t>Quotations should not be isolated; instead they should be </a:t>
            </a:r>
            <a:r>
              <a:rPr lang="en-US" u="sng" dirty="0"/>
              <a:t>embedded</a:t>
            </a:r>
            <a:r>
              <a:rPr lang="en-US" dirty="0"/>
              <a:t> grammatically within claim-making sentences.</a:t>
            </a:r>
          </a:p>
        </p:txBody>
      </p:sp>
    </p:spTree>
    <p:extLst>
      <p:ext uri="{BB962C8B-B14F-4D97-AF65-F5344CB8AC3E}">
        <p14:creationId xmlns:p14="http://schemas.microsoft.com/office/powerpoint/2010/main" val="229587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a:bodyPr>
          <a:lstStyle/>
          <a:p>
            <a:pPr marL="0" indent="0">
              <a:buNone/>
            </a:pPr>
            <a:r>
              <a:rPr lang="en-US" dirty="0"/>
              <a:t>You may defend claims about your understanding of a text—an epic, for example, or a lyric poem, tragic drama, or prose narrative—by showing that its language signifies what you say it does. </a:t>
            </a:r>
          </a:p>
        </p:txBody>
      </p:sp>
    </p:spTree>
    <p:extLst>
      <p:ext uri="{BB962C8B-B14F-4D97-AF65-F5344CB8AC3E}">
        <p14:creationId xmlns:p14="http://schemas.microsoft.com/office/powerpoint/2010/main" val="4108370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a:bodyPr>
          <a:lstStyle/>
          <a:p>
            <a:pPr marL="0" indent="0">
              <a:buNone/>
            </a:pPr>
            <a:r>
              <a:rPr lang="en-US" dirty="0"/>
              <a:t>You may defend claims about your understanding of a text—an epic, for example, or a lyric poem, tragic drama, or prose narrative—by showing that its language signifies what you say it does. </a:t>
            </a:r>
          </a:p>
          <a:p>
            <a:pPr marL="0" indent="0">
              <a:buNone/>
            </a:pPr>
            <a:endParaRPr lang="en-US" dirty="0"/>
          </a:p>
          <a:p>
            <a:pPr marL="0" indent="0">
              <a:buNone/>
            </a:pPr>
            <a:r>
              <a:rPr lang="en-US" dirty="0"/>
              <a:t>The engines of a literary argument are claim-making interpretive sentences that supply their own evidence, often in the form of embedded quotations.</a:t>
            </a:r>
          </a:p>
        </p:txBody>
      </p:sp>
    </p:spTree>
    <p:extLst>
      <p:ext uri="{BB962C8B-B14F-4D97-AF65-F5344CB8AC3E}">
        <p14:creationId xmlns:p14="http://schemas.microsoft.com/office/powerpoint/2010/main" val="94094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a:bodyPr>
          <a:lstStyle/>
          <a:p>
            <a:pPr marL="0" indent="0">
              <a:buNone/>
            </a:pPr>
            <a:r>
              <a:rPr lang="en-US" dirty="0"/>
              <a:t>This presentation will review how to think about using quotations in arguments about the interpretation of literature.</a:t>
            </a:r>
          </a:p>
          <a:p>
            <a:pPr marL="0" indent="0">
              <a:buNone/>
            </a:pPr>
            <a:endParaRPr lang="en-US" dirty="0"/>
          </a:p>
        </p:txBody>
      </p:sp>
    </p:spTree>
    <p:extLst>
      <p:ext uri="{BB962C8B-B14F-4D97-AF65-F5344CB8AC3E}">
        <p14:creationId xmlns:p14="http://schemas.microsoft.com/office/powerpoint/2010/main" val="93325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a:bodyPr>
          <a:lstStyle/>
          <a:p>
            <a:pPr marL="0" indent="0">
              <a:buNone/>
            </a:pPr>
            <a:r>
              <a:rPr lang="en-US" dirty="0"/>
              <a:t>This presentation will review how to think about using quotations in arguments about the interpretation of literature.</a:t>
            </a:r>
          </a:p>
          <a:p>
            <a:pPr marL="0" indent="0">
              <a:buNone/>
            </a:pPr>
            <a:endParaRPr lang="en-US" dirty="0"/>
          </a:p>
          <a:p>
            <a:pPr marL="0" indent="0">
              <a:buNone/>
            </a:pPr>
            <a:r>
              <a:rPr lang="en-US" dirty="0"/>
              <a:t>Although the directive “key points” should be helpful, the positive and negative “interpretive sentences”—which exemplify what you should strive to emulate or avoid—may be more helpful.</a:t>
            </a:r>
          </a:p>
        </p:txBody>
      </p:sp>
    </p:spTree>
    <p:extLst>
      <p:ext uri="{BB962C8B-B14F-4D97-AF65-F5344CB8AC3E}">
        <p14:creationId xmlns:p14="http://schemas.microsoft.com/office/powerpoint/2010/main" val="3418090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1148</TotalTime>
  <Words>3747</Words>
  <Application>Microsoft Macintosh PowerPoint</Application>
  <PresentationFormat>On-screen Show (4:3)</PresentationFormat>
  <Paragraphs>209</Paragraphs>
  <Slides>53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Calibri</vt:lpstr>
      <vt:lpstr>Tw Cen MT</vt:lpstr>
      <vt:lpstr>Wingdings</vt:lpstr>
      <vt:lpstr>Wingdings 2</vt:lpstr>
      <vt:lpstr>Median</vt:lpstr>
      <vt:lpstr>Embedding quotations</vt:lpstr>
      <vt:lpstr>Embedding quotations</vt:lpstr>
      <vt:lpstr>Introduction</vt:lpstr>
      <vt:lpstr>Introduction</vt:lpstr>
      <vt:lpstr>Introduction</vt:lpstr>
      <vt:lpstr>Introduction</vt:lpstr>
      <vt:lpstr>Introduction</vt:lpstr>
      <vt:lpstr>Introduction</vt:lpstr>
      <vt:lpstr>Introduction</vt:lpstr>
      <vt:lpstr>Introduction</vt:lpstr>
      <vt:lpstr>Key Points</vt:lpstr>
      <vt:lpstr>Key Points</vt:lpstr>
      <vt:lpstr>Key Points</vt:lpstr>
      <vt:lpstr>Key Points</vt:lpstr>
      <vt:lpstr>Interpretive Sentences</vt:lpstr>
      <vt:lpstr>Interpretive Sentences</vt:lpstr>
      <vt:lpstr>Interpretive Sentences – Example 1</vt:lpstr>
      <vt:lpstr>Interpretive Sentences – Example 2</vt:lpstr>
      <vt:lpstr>Interpretive Sentences – Example 3</vt:lpstr>
      <vt:lpstr>Point 1</vt:lpstr>
      <vt:lpstr>Point 1</vt:lpstr>
      <vt:lpstr>Point 1</vt:lpstr>
      <vt:lpstr>Negative Example A</vt:lpstr>
      <vt:lpstr>Negative Example A</vt:lpstr>
      <vt:lpstr>Point 2</vt:lpstr>
      <vt:lpstr>Negative Example B </vt:lpstr>
      <vt:lpstr>Negative Example B </vt:lpstr>
      <vt:lpstr>Example B - improved </vt:lpstr>
      <vt:lpstr>Example B - improved </vt:lpstr>
      <vt:lpstr>Point 2</vt:lpstr>
      <vt:lpstr>Point 3</vt:lpstr>
      <vt:lpstr>Negative Example C</vt:lpstr>
      <vt:lpstr>Negative Example C</vt:lpstr>
      <vt:lpstr>Negative Example C</vt:lpstr>
      <vt:lpstr>Negative Example C</vt:lpstr>
      <vt:lpstr>Point 3</vt:lpstr>
      <vt:lpstr>Point 3</vt:lpstr>
      <vt:lpstr>Point 3</vt:lpstr>
      <vt:lpstr>Negative Example C</vt:lpstr>
      <vt:lpstr>Point 4 – The Big One</vt:lpstr>
      <vt:lpstr>Point 4 – The Big One</vt:lpstr>
      <vt:lpstr>Point 4 – The Big One</vt:lpstr>
      <vt:lpstr>Point 4 – The Big One</vt:lpstr>
      <vt:lpstr>Point 4 – The Big One</vt:lpstr>
      <vt:lpstr>Point 4 implies Points 1, 2, and 3</vt:lpstr>
      <vt:lpstr>Negative Example D</vt:lpstr>
      <vt:lpstr>Example D – very minor improvement</vt:lpstr>
      <vt:lpstr>Example D – further improved</vt:lpstr>
      <vt:lpstr>Example D – further improved</vt:lpstr>
      <vt:lpstr>Example D – final version</vt:lpstr>
      <vt:lpstr>Example D – longer version</vt:lpstr>
      <vt:lpstr>Example D – and so on . . .</vt:lpstr>
      <vt:lpstr>Thank You!</vt:lpstr>
    </vt:vector>
  </TitlesOfParts>
  <Company>Whitman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Embedded quotations</dc:title>
  <dc:creator>Andrew Osborn</dc:creator>
  <cp:lastModifiedBy>Daniel Spiotta</cp:lastModifiedBy>
  <cp:revision>68</cp:revision>
  <dcterms:created xsi:type="dcterms:W3CDTF">2015-10-21T04:07:50Z</dcterms:created>
  <dcterms:modified xsi:type="dcterms:W3CDTF">2020-09-30T14:50:26Z</dcterms:modified>
</cp:coreProperties>
</file>